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86" r:id="rId4"/>
    <p:sldId id="284" r:id="rId5"/>
    <p:sldId id="298" r:id="rId6"/>
    <p:sldId id="304" r:id="rId7"/>
    <p:sldId id="305" r:id="rId8"/>
    <p:sldId id="301" r:id="rId9"/>
    <p:sldId id="274" r:id="rId10"/>
    <p:sldId id="293" r:id="rId11"/>
    <p:sldId id="303" r:id="rId12"/>
    <p:sldId id="275" r:id="rId13"/>
    <p:sldId id="292" r:id="rId14"/>
    <p:sldId id="285" r:id="rId15"/>
    <p:sldId id="306" r:id="rId16"/>
    <p:sldId id="307" r:id="rId17"/>
    <p:sldId id="312" r:id="rId18"/>
    <p:sldId id="308" r:id="rId19"/>
    <p:sldId id="311" r:id="rId20"/>
    <p:sldId id="313" r:id="rId21"/>
    <p:sldId id="310" r:id="rId22"/>
    <p:sldId id="309" r:id="rId23"/>
    <p:sldId id="295" r:id="rId24"/>
    <p:sldId id="278" r:id="rId25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1638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4925" y="2"/>
            <a:ext cx="2941638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2DD759E5-9F8F-4B82-82E6-5A8CD8FEC2F3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3A7CFA1D-F1E1-4038-8961-4A2E7351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295" y="0"/>
            <a:ext cx="2942271" cy="496729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>
              <a:defRPr sz="1200"/>
            </a:lvl1pPr>
          </a:lstStyle>
          <a:p>
            <a:fld id="{6299B237-E521-4BD7-9A69-E45D8BA3F54C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8" rIns="91358" bIns="45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13369"/>
            <a:ext cx="5431154" cy="4465796"/>
          </a:xfrm>
          <a:prstGeom prst="rect">
            <a:avLst/>
          </a:prstGeom>
        </p:spPr>
        <p:txBody>
          <a:bodyPr vert="horz" lIns="91358" tIns="45678" rIns="91358" bIns="45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149"/>
            <a:ext cx="2942271" cy="496728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295" y="9425149"/>
            <a:ext cx="2942271" cy="496728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>
              <a:defRPr sz="1200"/>
            </a:lvl1pPr>
          </a:lstStyle>
          <a:p>
            <a:fld id="{39E0210E-D250-4172-8039-8AD3BF75E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B21296-8609-42AF-AA9A-C0E76C678CDF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024280-374A-4056-A23D-249FBE3C8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cda2015gcd@gmail.com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470025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การประชุมคณะทำงานจัดทำแผนปฏิบัติการเฝ้าระวัง ป้องกัน ควบคุมโรคติดต่อหรือโรคระบาด พ.ศ.2562-2564 </a:t>
            </a:r>
            <a:br>
              <a:rPr lang="th-TH" sz="3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ครั้งที่ 2/2561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858180" cy="175260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วันที่ 9 มีนาคม พ.ศ.2561 เวลา 09.30-16.30น.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ณ ห้องประชุมชม เทพยสุวรรณ อาคาร 3 ชั้น 5 สำนักโรคติดต่อทั่วไป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40679" y="-1098032"/>
            <a:ext cx="6472500" cy="91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5715016"/>
            <a:ext cx="9144000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ความเชื่อมโยง นโยบาย ระบบ แนวทางปฏิบัติ และแผนปฏิบัติการ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785927"/>
            <a:ext cx="9072594" cy="289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57290" y="642918"/>
            <a:ext cx="63544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7030A0"/>
                </a:solidFill>
                <a:latin typeface="TH SarabunIT๙" pitchFamily="34" charset="-34"/>
                <a:ea typeface="Microsoft YaHei UI Light" pitchFamily="34" charset="-122"/>
                <a:cs typeface="TH SarabunIT๙" pitchFamily="34" charset="-34"/>
              </a:rPr>
              <a:t>แบบฟอร์ม กิจกรรม/โครงการ</a:t>
            </a:r>
            <a:endParaRPr lang="en-US" sz="3600" b="1" dirty="0">
              <a:solidFill>
                <a:srgbClr val="7030A0"/>
              </a:solidFill>
              <a:latin typeface="TH SarabunIT๙" pitchFamily="34" charset="-34"/>
              <a:ea typeface="Microsoft YaHei UI Light" pitchFamily="34" charset="-122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500702"/>
            <a:ext cx="794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ที่มา </a:t>
            </a:r>
            <a:r>
              <a:rPr lang="en-US" dirty="0" smtClean="0"/>
              <a:t>: </a:t>
            </a:r>
            <a:r>
              <a:rPr lang="th-TH" dirty="0" smtClean="0"/>
              <a:t>แนวทางการเสนอแผนเข้าสู่การพิจารณาของคณะรัฐมนตรี สำนักงานคณะกรรมการพัฒนาเศรษฐกิจและสังคมแห่งชาติ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7772400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4.2 ข้อเสนอกระบวนการจัดทำแผนปฏิบัติการฯ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4 เรื่องเพื่อพิจารณา (ต่อ)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0174"/>
            <a:ext cx="2714644" cy="3297238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กระบวนการจัดทำแผนปฏิบัติการเฝ้าระวัง ป้องกัน ควบคุมโรคติดต่อหรือโรคระบาด พ.ศ.2562-2564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2714612" y="2000240"/>
            <a:ext cx="1357322" cy="207170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6572"/>
            <a:ext cx="4857784" cy="6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857364"/>
            <a:ext cx="7772400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4.3 มอบหมายงาน ผู้รับผิดชอบ และกำหนดการส่งงาน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4 เรื่องเพื่อพิจารณา (ต่อ)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714488"/>
            <a:ext cx="8401080" cy="4525963"/>
          </a:xfrm>
        </p:spPr>
        <p:txBody>
          <a:bodyPr>
            <a:normAutofit/>
          </a:bodyPr>
          <a:lstStyle/>
          <a:p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แผนปฎิบัติการเฝ้าระวัง ป้องกัน และควบคุมโรคติดต่อหรือโรคระบาด พ.ศ.2559-2561 จำนวน 21 แผนโรค (โรคที่ต้องเร่งรัดการกำจัด และกวาดล้างตามพันธะสัญญา และควบคุมโรคประจำถิ่น)</a:t>
            </a:r>
          </a:p>
          <a:p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โรคติดต่ออันตราย  จำนวน 13 โรค</a:t>
            </a:r>
          </a:p>
          <a:p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โรคติดต่อที่ต้องเฝ้าระวัง จำนวน 57 โรค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Autofit/>
          </a:bodyPr>
          <a:lstStyle/>
          <a:p>
            <a:pPr algn="ctr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แผนป้องกันโรคติดต่อ ในแผนปฏิบัติการฯ ปี 2562-2564</a:t>
            </a:r>
            <a:endParaRPr lang="en-US" sz="40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การมอบหมายผู้รับผิดชอบ</a:t>
            </a:r>
            <a:endParaRPr lang="en-US" sz="4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1428736"/>
            <a:ext cx="3643338" cy="464347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แผนป้องกันโรคติดต่อ </a:t>
            </a:r>
          </a:p>
          <a:p>
            <a:pPr>
              <a:buNone/>
            </a:pPr>
            <a:endParaRPr lang="th-TH" sz="20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แผนการตรวจจับภัยจากโรคติดต่อ</a:t>
            </a:r>
          </a:p>
          <a:p>
            <a:pPr lvl="1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ระบบห้องปฏิบัติการทาง   สาธารณสุข</a:t>
            </a:r>
          </a:p>
          <a:p>
            <a:pPr lvl="1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การป้องกันควบคุมโรคติดต่อระหว่างประเทศ</a:t>
            </a:r>
          </a:p>
          <a:p>
            <a:pPr lvl="1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การเฝ้าระวังโรคติดต่อ</a:t>
            </a:r>
          </a:p>
          <a:p>
            <a:pPr lvl="1">
              <a:buNone/>
            </a:pP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214810" y="1428736"/>
            <a:ext cx="4929190" cy="45005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ระบบควบคุมโรคติดต่อ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IT๙" pitchFamily="34" charset="-34"/>
              <a:ea typeface="+mn-ea"/>
              <a:cs typeface="TH SarabunIT๙" pitchFamily="34" charset="-34"/>
            </a:endParaRPr>
          </a:p>
          <a:p>
            <a:pPr lvl="1">
              <a:defRPr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การดูแลรักษาผู้ป่วยโรคติดต่อ</a:t>
            </a:r>
          </a:p>
          <a:p>
            <a:pPr lvl="1">
              <a:defRPr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ศูนย์ปฎิบัติการภาวะฉุกเฉินทางสาธารณสุข</a:t>
            </a:r>
          </a:p>
          <a:p>
            <a:pPr lvl="1">
              <a:defRPr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การสื่อสารความเสี่ยง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IT๙" pitchFamily="34" charset="-34"/>
              <a:ea typeface="+mn-ea"/>
              <a:cs typeface="TH SarabunIT๙" pitchFamily="34" charset="-34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ระบบสนับสนุนการดำเนินงานด้านโรคติดต่อ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การบริหารจัดการ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การติดตามประเมินผล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พัฒนากำลังคน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IT๙" pitchFamily="34" charset="-34"/>
              <a:ea typeface="+mn-ea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688" y="1205048"/>
          <a:ext cx="8644030" cy="450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114"/>
                <a:gridCol w="3357586"/>
                <a:gridCol w="2500330"/>
              </a:tblGrid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แผนป้องกันโรคติดต่อ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21 แผน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โรคติดต่อที่ต้องเฝ้าระวัง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714725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แผนกำจัด กวาดล้าง ยุติปัญหา</a:t>
                      </a:r>
                      <a:r>
                        <a:rPr kumimoji="0" lang="th-TH" sz="2400" b="1" kern="1200" baseline="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400" b="1" kern="1200" baseline="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ตามพันธะ</a:t>
                      </a:r>
                      <a:r>
                        <a:rPr kumimoji="0" lang="th-TH" sz="2400" b="1" kern="1200" baseline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สัญญนานาชาติ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 โปลิโอ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buFont typeface="+mj-lt"/>
                        <a:buNone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โปลิโอ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 โรคหัด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โรคหัด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3. โรคพิษสุนัขบ้า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โรคพิษสุนัขบ้า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4. เอดส์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เอดส์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14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5. โรคเรื้อน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โรคเรื้อน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6. มาลาเรีย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มาลาเรีย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3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7. เท้าช้าง</a:t>
                      </a:r>
                      <a:endParaRPr kumimoji="0" lang="en-US" sz="2400" b="1" kern="1200" dirty="0" smtClean="0">
                        <a:solidFill>
                          <a:srgbClr val="FF0000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เท้าช้าง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786874" cy="446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3643338"/>
                <a:gridCol w="2071702"/>
              </a:tblGrid>
              <a:tr h="529245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แผนป้องกันโรคติดต่อ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21 แผน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โรคติดต่อที่ต้องเฝ้าระวัง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685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8. โรคที่ป้องกันได้ด้วยวัคซีน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ไข้กาฬหลังแอ่น/ ไข้หัด/ ไข้หัดเยอรมัน/ ไข้เอนเทอริค/ ไข้เอนเทอโรไวรัส/ คอตีบ/ คางทูม/ บาดทะยัก/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ไอกรน/ </a:t>
                      </a:r>
                    </a:p>
                    <a:p>
                      <a:pPr algn="l"/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อาการภายหลังได้รับการสร้างเสริมภูมิคุ้มกันโรค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685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9. โรคติตด่อทางอาหารและน้ำ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โรคบิด โรคอุจจาระร่วงเฉียบพลัน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อหิวาตกโรค อาหารเป็นพิษ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1013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10. โรคติดต่อจากสัตว์สู่คน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โรคติดเชื้อสเตร็ปโตคอคคัสซูอิส/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โรคบรูเซลโลสิส/ เมลิออยโดสิส/ โรคเลปโตสไปโรสิส/ โรคแอนแทรกซ์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688" y="830968"/>
          <a:ext cx="8644030" cy="6146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304"/>
                <a:gridCol w="3429024"/>
                <a:gridCol w="2071702"/>
              </a:tblGrid>
              <a:tr h="47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แผนป้องกันโรคติดต่อ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21 แผน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โรคติดต่อที่ต้องเฝ้าระวัง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11.ไข้หวัดใหญ่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ไข้หวัดใหญ่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12. โรคมือเท้าปาก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มือเท้าปาก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13. โรคติดต่ออุบัติใหม่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โรคไข้หวัดนก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+ โรคติดต่ออันตราย</a:t>
                      </a: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12 โรค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14. โรคที่เกิดจากเชื้อจุลชีพดื้อยา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15. การป้องกันและควบคุมโรคติดเชื้อในโรงพยาบาล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16. ยุติปัญหาโรคติดต่อทางเพศสัมพันธ์</a:t>
                      </a:r>
                      <a:r>
                        <a:rPr kumimoji="0" lang="th-TH" sz="2400" b="1" kern="1200" baseline="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(ซิฟิลิสและหนองใน)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กามโรคของต่อมและท่อน้ำเหลือง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/ ซิฟิลิส/  แผลริมอ่อน/ พยาธิทริโคโมแนสของระบบสืบพันธุ์และทางเดินปัสสาวะ/ เริมของอวัยวะสืบพันธุ์และทวารหนัก/ โลนที่อวัยวะเพศ/ หนองใน/ หนองในเทียม/ หูดข้าวสุก/ หูดอวัยวะเพศและทวารหนัก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857364"/>
            <a:ext cx="7772400" cy="18088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เป้าประสงค์ การจัดทำแผนปฏิบัติการเฝ้าระวัง ป้องกัน ควบคุมโรคติดต่อหรือโรคระบาด พ.ศ.2562-2564 ตามพระราชบัญญัติโรคติดต่อ พ.ศ.2558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1 เรื่องที่ประธานแจ้งให้ที่ประชุมทราบ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688" y="830968"/>
          <a:ext cx="8644030" cy="5140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32"/>
                <a:gridCol w="3000396"/>
                <a:gridCol w="2071702"/>
              </a:tblGrid>
              <a:tr h="47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แผนป้องกันโรคติดต่อ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21 แผน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โรคติดต่อที่ต้องเฝ้าระวัง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06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17. ยุติปัญหาวัณโรค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วัณโรค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18. โรคไข้เลือดออก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ไข้เดงกี่ ไข้ปวดข้อยุงลาย โรคติดเชื้อไวรัสซิกา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โรคสครัปไทฟัส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19. โรคหนอนพยาธิ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พยาธิทริคิเนลลา/เยื่อหุ้มสมองอักเสบจากพยาธิ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โรคลิซมาเนีย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20. โรคพยาธิใบไม้ตับ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โรคพยาธิใบไม้ตับ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21. โรคตับอักเสบจากไวรัส</a:t>
                      </a:r>
                      <a:r>
                        <a:rPr kumimoji="0" lang="th-TH" sz="2400" b="1" kern="1200" baseline="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เอ บี และซี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โรคตับอักเสบจากไวรัส</a:t>
                      </a:r>
                      <a:r>
                        <a:rPr kumimoji="0" lang="th-TH" sz="2400" b="1" kern="1200" baseline="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เอ บี ซี ดี และอี/ โรคตับอักเสบไม่ระบุเชื้อสาเหตุ</a:t>
                      </a: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ไข้ดำแดง 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37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4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688" y="830968"/>
          <a:ext cx="8644030" cy="566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122"/>
                <a:gridCol w="2643206"/>
                <a:gridCol w="2071702"/>
              </a:tblGrid>
              <a:tr h="47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โรคติดต่ออันตราย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วิธีการติดต่อ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 กาฬโรค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Zoonosis</a:t>
                      </a: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Airborne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 ไข้ทรพิษ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Airborne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3. ไข้เลือดออกไครเมียนคองโก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Zoonosis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4. ไข้เวสต์ไนล์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Mosquitoes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5. ไข้เหลือง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Mosquitoes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6. ไข้ลาสซา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Zoonosis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7. โรคติดเชื้อไวรัสนิปาห์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Mosquitoes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8. โรคติดเชื้อไวรัสมาร์บวร์ก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Direct</a:t>
                      </a:r>
                      <a:r>
                        <a:rPr lang="th-TH" sz="16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(เลือด สารน้ำในร่างกาย)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9. โรค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ติดเชื้อไวรัสอีโบลา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Direct</a:t>
                      </a:r>
                      <a:r>
                        <a:rPr lang="th-TH" sz="16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(เลือด สารน้ำในร่างกาย)</a:t>
                      </a:r>
                      <a:endParaRPr lang="en-US" sz="16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10. โรค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ติดเชื้อไวรัสเฮนดรา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Zoonosis</a:t>
                      </a:r>
                      <a:endParaRPr lang="en-US" sz="16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37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11.โรคทางเดินหายใจเฉียบพลันรุนแรง หรือโรคซาร์ส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Respiratory</a:t>
                      </a:r>
                      <a:endParaRPr lang="en-US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12. โรคทางเดินหายใจตะวันออกกลาง หรือโรคเมอร์ส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Respiratory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14.วัณ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โรคดื้อยาหลายขนานชนิดรุนแรงมาก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Respiratory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4.3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มอบหมายงาน ผู้รับผิดชอบ และกำหนดการส่งงาน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688" y="830968"/>
          <a:ext cx="8429716" cy="596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472"/>
                <a:gridCol w="2910244"/>
              </a:tblGrid>
              <a:tr h="47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โรคติดต่ออันตราย</a:t>
                      </a:r>
                      <a:endParaRPr lang="en-US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มอบหมาย</a:t>
                      </a:r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แผนการตรวจจับภัยจากโรคติดต่อ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lvl="1" algn="l">
                        <a:buFont typeface="Arial" pitchFamily="34" charset="0"/>
                        <a:buNone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22.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ระบบห้องปฏิบัติการทางสาธารณสุข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23. การป้องกันควบคุมโรคติดต่อระหว่างประเทศ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24. การเฝ้าระวังโรคติดต่อ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ระบบควบคุมโรคติดต่อ</a:t>
                      </a:r>
                      <a:endParaRPr kumimoji="0" lang="th-TH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25.การดูแลรักษาผู้ป่วยโรคติดต่อ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+ โรคติดต่ออันตราย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26. ศูนย์ปฎิบัติการภาวะฉุกเฉินทางสาธารณสุข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27. การสื่อสารความเสี่ยง</a:t>
                      </a:r>
                      <a:endParaRPr kumimoji="0" lang="th-TH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ระบบสนับสนุนการดำเนินงานด้านโรคติดต่อ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87136">
                <a:tc>
                  <a:txBody>
                    <a:bodyPr/>
                    <a:lstStyle/>
                    <a:p>
                      <a:pPr marL="621792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4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28. การบริหารจัดการ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3769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29.การติดตามประเมินผล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30.พัฒนากำลังคน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2214554"/>
            <a:ext cx="7143800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กำหนดส่ง</a:t>
            </a:r>
          </a:p>
          <a:p>
            <a:pPr algn="ctr"/>
            <a:r>
              <a:rPr lang="th-TH" sz="4000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รายชื่อผู้รับผิดชอบ ภายใน วันที่ 13 มีนาคม 2561</a:t>
            </a:r>
          </a:p>
          <a:p>
            <a:pPr algn="ctr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แผนปฏิบัติการฯ 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ภายใน 9 เมษายน 2561</a:t>
            </a:r>
          </a:p>
          <a:p>
            <a:pPr algn="ctr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ช่องทาง 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E-mail</a:t>
            </a: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  <a:hlinkClick r:id="rId2"/>
              </a:rPr>
              <a:t>cda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hlinkClick r:id="rId2"/>
              </a:rPr>
              <a:t>2015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  <a:hlinkClick r:id="rId2"/>
              </a:rPr>
              <a:t>gcd@gmail.com</a:t>
            </a:r>
            <a:r>
              <a:rPr lang="en-US" sz="4000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40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5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เรื่องอื่นๆ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o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428868"/>
            <a:ext cx="3686188" cy="267863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blipFill>
                  <a:blip r:embed="rId3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ตอบโจทย์</a:t>
            </a:r>
            <a:endParaRPr lang="en-US" sz="8000" b="1" dirty="0">
              <a:blipFill>
                <a:blip r:embed="rId3"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" name="Picture 4" descr="5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786190"/>
            <a:ext cx="1857388" cy="2202436"/>
          </a:xfrm>
          <a:prstGeom prst="rect">
            <a:avLst/>
          </a:prstGeom>
        </p:spPr>
      </p:pic>
      <p:pic>
        <p:nvPicPr>
          <p:cNvPr id="8" name="Picture 7" descr="ผลลัพธ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857628"/>
            <a:ext cx="1285884" cy="20816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86116" y="1643050"/>
            <a:ext cx="2505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ประชาชน ได้อะไร</a:t>
            </a:r>
            <a:r>
              <a:rPr lang="en-US" sz="3200" b="1" dirty="0" smtClean="0">
                <a:latin typeface="TH SarabunIT๙" pitchFamily="34" charset="-34"/>
                <a:cs typeface="TH SarabunIT๙" pitchFamily="34" charset="-34"/>
              </a:rPr>
              <a:t>?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528638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ประเด็นการปฎิรูป สิ่งใหม่ นวัตกรรม 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การมีส่วนร่วมของภาคี  ประชาชน 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NGO 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2428868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ยุทธศาสตร์ชาติ 20 ปี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2428868"/>
            <a:ext cx="2095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ผลลัพธ์</a:t>
            </a:r>
            <a:r>
              <a:rPr lang="en-US" sz="3200" b="1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รูปธรรม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2 รับรองรายงานการประชุม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โครงร่าง แผนปฏิบัติการเฝ้าระวัง ป้องกัน ควบคุมโรคติดต่อ  </a:t>
            </a:r>
          </a:p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หรือโรคระบาด พ.ศ.2562-2564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3 เรื่องสืบเนื่อง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857784"/>
          </a:xfrm>
        </p:spPr>
        <p:txBody>
          <a:bodyPr>
            <a:noAutofit/>
          </a:bodyPr>
          <a:lstStyle/>
          <a:p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บทสรุปผู้บริหาร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ส่วนที่ 1 ภาพรวม แผนปฏิบัติการเฝ้าระวัง ป้องกัน และควบคุมโรคติดต่อหรือโรคระบาด ตามพระราชบัญญัติโรคติดต่อ พ.ศ.2558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r>
              <a:rPr lang="th-TH" sz="3000" dirty="0" smtClean="0">
                <a:latin typeface="TH SarabunIT๙" pitchFamily="34" charset="-34"/>
                <a:cs typeface="TH SarabunIT๙" pitchFamily="34" charset="-34"/>
              </a:rPr>
              <a:t>บทนำ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r>
              <a:rPr lang="th-TH" sz="3000" dirty="0" smtClean="0">
                <a:latin typeface="TH SarabunIT๙" pitchFamily="34" charset="-34"/>
                <a:cs typeface="TH SarabunIT๙" pitchFamily="34" charset="-34"/>
              </a:rPr>
              <a:t>สถานการณ์และแนวโน้ม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r>
              <a:rPr lang="th-TH" sz="3000" dirty="0" smtClean="0">
                <a:latin typeface="TH SarabunIT๙" pitchFamily="34" charset="-34"/>
                <a:cs typeface="TH SarabunIT๙" pitchFamily="34" charset="-34"/>
              </a:rPr>
              <a:t>ความสอดคล้องของแผนปฏิบัติการฯ กับแผนยุทธศาสตร์ชาติ 20 ปี แผนพัฒนาเศรษฐกิจและสังคมแห่งชาติ และแผนปฏิรูปประเทศด้านสาธารณสุข </a:t>
            </a:r>
            <a:r>
              <a:rPr lang="en-US" sz="30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000" dirty="0" smtClean="0">
                <a:latin typeface="TH SarabunIT๙" pitchFamily="34" charset="-34"/>
                <a:cs typeface="TH SarabunIT๙" pitchFamily="34" charset="-34"/>
              </a:rPr>
              <a:t>การสร้างเสริมป้องกันและควบคุมโรค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r>
              <a:rPr lang="th-TH" sz="3000" dirty="0" smtClean="0">
                <a:latin typeface="TH SarabunIT๙" pitchFamily="34" charset="-34"/>
                <a:cs typeface="TH SarabunIT๙" pitchFamily="34" charset="-34"/>
              </a:rPr>
              <a:t>ร่าง แผนปฏิบัติการเฝ้าระวัง ป้องกัน และควบคุมโรคติดต่อหรือโรคระบาด ตามพระราชบัญญัติโรคติดต่อ พ.ศ.2558</a:t>
            </a:r>
            <a:endParaRPr lang="en-US" sz="30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en-US" sz="3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430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โครงร่าง แผนปฏิบัติการเฝ้าระวัง ป้องกัน และควบคุมโรคติดต่อหรือโรคระบาด พ.ศ.2562-2564 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เพื่อรองรับพระราชบัญญัติโรคติดต่อ พ.ศ.2558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429156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ส่วนที่ 2 แผนปฏิบัติการเฝ้าระวัง ป้องกัน และควบคุมโรคติดต่อหรือโรคระบาด พ.ศ.2562-2564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2.1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แผนปฏิบัติการ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ด้านการป้องกันโรคติดต่อ 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2.2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แผนปฏิบัติการ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ด้านการตรวจจับภัยจากโรคติดต่อ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2.3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แผนปฎิบัติการ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ด้านระบบควบคุมโรคติดต่อ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2.4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แผนปฏิบัติการ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ด้านระบบสนับสนุนการดำเนินงานด้านโรคติดต่อ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ภาคผนวก </a:t>
            </a:r>
            <a:endParaRPr lang="en-US" sz="32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en-US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430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โครงร่าง แผนปฏิบัติการเฝ้าระวัง ป้องกัน และควบคุมโรคติดต่อหรือโรคระบาด พ.ศ.2562-2564 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เพื่อรองรับพระราชบัญญัติโรคติดต่อ พ.ศ.2558 (ต่อ)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428596" y="1142984"/>
            <a:ext cx="8429684" cy="5143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Notched Right Arrow 74"/>
          <p:cNvSpPr/>
          <p:nvPr/>
        </p:nvSpPr>
        <p:spPr>
          <a:xfrm>
            <a:off x="3428992" y="2857496"/>
            <a:ext cx="2643206" cy="571504"/>
          </a:xfrm>
          <a:prstGeom prst="notchedRightArrow">
            <a:avLst>
              <a:gd name="adj1" fmla="val 100000"/>
              <a:gd name="adj2" fmla="val 487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Notched Right Arrow 73"/>
          <p:cNvSpPr/>
          <p:nvPr/>
        </p:nvSpPr>
        <p:spPr>
          <a:xfrm>
            <a:off x="2143108" y="2214554"/>
            <a:ext cx="1928826" cy="571504"/>
          </a:xfrm>
          <a:prstGeom prst="notchedRightArrow">
            <a:avLst>
              <a:gd name="adj1" fmla="val 100000"/>
              <a:gd name="adj2" fmla="val 487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1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 flipV="1">
            <a:off x="969522" y="5572140"/>
            <a:ext cx="7453164" cy="57150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8150" y="5643578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มี.ค</a:t>
            </a:r>
            <a:endParaRPr lang="en-US" sz="2000" b="1" dirty="0">
              <a:latin typeface="Gill Sans MT Condense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7108" y="5635847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เม.ย.</a:t>
            </a:r>
            <a:endParaRPr lang="en-US" sz="2000" b="1" dirty="0">
              <a:latin typeface="Gill Sans MT Condens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5802" y="5672096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มิ.ย.</a:t>
            </a:r>
            <a:endParaRPr lang="en-US" sz="2000" b="1" dirty="0">
              <a:latin typeface="Gill Sans MT Condense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1356" y="564357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พ.ค.</a:t>
            </a:r>
            <a:endParaRPr lang="en-US" sz="2000" b="1" dirty="0">
              <a:latin typeface="Gill Sans MT Condens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0248" y="5672096"/>
            <a:ext cx="50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ก.ค.</a:t>
            </a:r>
            <a:endParaRPr lang="en-US" sz="2000" b="1" dirty="0">
              <a:latin typeface="Gill Sans MT Condense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3256" y="5643578"/>
            <a:ext cx="50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Gill Sans MT Condensed" pitchFamily="34" charset="0"/>
              </a:rPr>
              <a:t>ส.ค.</a:t>
            </a:r>
            <a:endParaRPr lang="en-US" sz="2000" b="1" dirty="0">
              <a:latin typeface="Gill Sans MT Condensed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103629" y="5755341"/>
            <a:ext cx="6009" cy="2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6241" y="5755341"/>
            <a:ext cx="5285" cy="2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80346" y="5755341"/>
            <a:ext cx="0" cy="2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66930" y="5725469"/>
            <a:ext cx="0" cy="2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98282" y="5786454"/>
            <a:ext cx="0" cy="2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Merge 65"/>
          <p:cNvSpPr/>
          <p:nvPr/>
        </p:nvSpPr>
        <p:spPr>
          <a:xfrm>
            <a:off x="1398150" y="5286388"/>
            <a:ext cx="231504" cy="21655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8" name="Notched Right Arrow 67"/>
          <p:cNvSpPr/>
          <p:nvPr/>
        </p:nvSpPr>
        <p:spPr>
          <a:xfrm>
            <a:off x="826646" y="1428736"/>
            <a:ext cx="2214578" cy="642942"/>
          </a:xfrm>
          <a:prstGeom prst="notchedRightArrow">
            <a:avLst>
              <a:gd name="adj1" fmla="val 100000"/>
              <a:gd name="adj2" fmla="val 487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8084" y="1425347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มอบหมายผู้รับผิดชอบ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ประชุมทบทวนแผนปฏิบัติการฯ</a:t>
            </a:r>
          </a:p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ร่วมภาคีเครือข่าย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26844" y="2214554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ประชุมเชิง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ปฏิบัติการ</a:t>
            </a:r>
          </a:p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จัดทำแผนปฏิบัติ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5-Point Star 80"/>
          <p:cNvSpPr/>
          <p:nvPr/>
        </p:nvSpPr>
        <p:spPr>
          <a:xfrm>
            <a:off x="7684694" y="5214950"/>
            <a:ext cx="215924" cy="2577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Flowchart: Merge 81"/>
          <p:cNvSpPr/>
          <p:nvPr/>
        </p:nvSpPr>
        <p:spPr>
          <a:xfrm>
            <a:off x="3041224" y="5286388"/>
            <a:ext cx="231504" cy="21655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5" name="Flowchart: Merge 84"/>
          <p:cNvSpPr/>
          <p:nvPr/>
        </p:nvSpPr>
        <p:spPr>
          <a:xfrm>
            <a:off x="6502524" y="5300735"/>
            <a:ext cx="231504" cy="21655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Flowchart: Multidocument 85"/>
          <p:cNvSpPr/>
          <p:nvPr/>
        </p:nvSpPr>
        <p:spPr>
          <a:xfrm>
            <a:off x="7398942" y="4286256"/>
            <a:ext cx="867581" cy="785244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เผยแพร่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85786" y="214290"/>
            <a:ext cx="780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h-TH" sz="18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แผนผังแสดงลำดับกิจกรรมการจัดทำแผนปฏิบัติการเฝ้าระวัง ป้องกันและควบคุมโรคติดต่อ หรือโรคระบาด  (พ.ศ.2562-2564) </a:t>
            </a:r>
          </a:p>
        </p:txBody>
      </p:sp>
      <p:sp>
        <p:nvSpPr>
          <p:cNvPr id="45" name="Flowchart: Merge 44"/>
          <p:cNvSpPr/>
          <p:nvPr/>
        </p:nvSpPr>
        <p:spPr>
          <a:xfrm>
            <a:off x="5327240" y="5286388"/>
            <a:ext cx="231504" cy="21655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TextBox 45"/>
          <p:cNvSpPr txBox="1"/>
          <p:nvPr/>
        </p:nvSpPr>
        <p:spPr>
          <a:xfrm>
            <a:off x="3571868" y="2895897"/>
            <a:ext cx="2575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นำเสนอร่างแผนปฏิบัติ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การฯ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ต่อ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คณะกรรมการโรคติดต่อแห่งชาติ</a:t>
            </a:r>
          </a:p>
        </p:txBody>
      </p:sp>
      <p:sp>
        <p:nvSpPr>
          <p:cNvPr id="47" name="Flowchart: Merge 46"/>
          <p:cNvSpPr/>
          <p:nvPr/>
        </p:nvSpPr>
        <p:spPr>
          <a:xfrm>
            <a:off x="4255670" y="5286388"/>
            <a:ext cx="231504" cy="21655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TextBox 47"/>
          <p:cNvSpPr txBox="1"/>
          <p:nvPr/>
        </p:nvSpPr>
        <p:spPr>
          <a:xfrm>
            <a:off x="4064922" y="4714884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17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14612" y="471488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24-25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755340" y="5357826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57290" y="471488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9</a:t>
            </a:r>
            <a:endParaRPr lang="en-US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0" name="Notched Right Arrow 69"/>
          <p:cNvSpPr/>
          <p:nvPr/>
        </p:nvSpPr>
        <p:spPr>
          <a:xfrm>
            <a:off x="5072065" y="3571876"/>
            <a:ext cx="2000265" cy="500066"/>
          </a:xfrm>
          <a:prstGeom prst="notchedRightArrow">
            <a:avLst>
              <a:gd name="adj1" fmla="val 100000"/>
              <a:gd name="adj2" fmla="val 4870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255802" y="3571876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/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ขอความเห็นชอบ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จากคณะรัฐมนตรี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9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058152" cy="1714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4.1 รูปแบบแผนปฏิบัติการเฝ้าระวัง ป้องกัน ควบคุมโรคติดต่อหรือโรคระบาด พ.ศ.2562-2564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ระเบียบวาระที่ 4 เรื่องเพื่อพิจารณา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1053</TotalTime>
  <Words>1207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การประชุมคณะทำงานจัดทำแผนปฏิบัติการเฝ้าระวัง ป้องกัน ควบคุมโรคติดต่อหรือโรคระบาด พ.ศ.2562-2564  ครั้งที่ 2/2561</vt:lpstr>
      <vt:lpstr>ระเบียบวาระที่ 1 เรื่องที่ประธานแจ้งให้ที่ประชุมทราบ</vt:lpstr>
      <vt:lpstr>ตอบโจทย์</vt:lpstr>
      <vt:lpstr>ระเบียบวาระที่ 2 รับรองรายงานการประชุม</vt:lpstr>
      <vt:lpstr>ระเบียบวาระที่ 3 เรื่องสืบเนื่อง</vt:lpstr>
      <vt:lpstr>โครงร่าง แผนปฏิบัติการเฝ้าระวัง ป้องกัน และควบคุมโรคติดต่อหรือโรคระบาด พ.ศ.2562-2564  เพื่อรองรับพระราชบัญญัติโรคติดต่อ พ.ศ.2558</vt:lpstr>
      <vt:lpstr>โครงร่าง แผนปฏิบัติการเฝ้าระวัง ป้องกัน และควบคุมโรคติดต่อหรือโรคระบาด พ.ศ.2562-2564  เพื่อรองรับพระราชบัญญัติโรคติดต่อ พ.ศ.2558 (ต่อ)</vt:lpstr>
      <vt:lpstr>Slide 8</vt:lpstr>
      <vt:lpstr>ระเบียบวาระที่ 4 เรื่องเพื่อพิจารณา</vt:lpstr>
      <vt:lpstr>Slide 10</vt:lpstr>
      <vt:lpstr>Slide 11</vt:lpstr>
      <vt:lpstr>ระเบียบวาระที่ 4 เรื่องเพื่อพิจารณา (ต่อ)</vt:lpstr>
      <vt:lpstr>กระบวนการจัดทำแผนปฏิบัติการเฝ้าระวัง ป้องกัน ควบคุมโรคติดต่อหรือโรคระบาด พ.ศ.2562-2564</vt:lpstr>
      <vt:lpstr>ระเบียบวาระที่ 4 เรื่องเพื่อพิจารณา (ต่อ)</vt:lpstr>
      <vt:lpstr>แผนป้องกันโรคติดต่อ ในแผนปฏิบัติการฯ ปี 2562-2564</vt:lpstr>
      <vt:lpstr>การมอบหมายผู้รับผิดชอบ</vt:lpstr>
      <vt:lpstr>4.3 มอบหมายงาน ผู้รับผิดชอบ และกำหนดการส่งงาน</vt:lpstr>
      <vt:lpstr>4.3 มอบหมายงาน ผู้รับผิดชอบ และกำหนดการส่งงาน</vt:lpstr>
      <vt:lpstr>4.3 มอบหมายงาน ผู้รับผิดชอบ และกำหนดการส่งงาน</vt:lpstr>
      <vt:lpstr>4.3 มอบหมายงาน ผู้รับผิดชอบ และกำหนดการส่งงาน</vt:lpstr>
      <vt:lpstr>4.3 มอบหมายงาน ผู้รับผิดชอบ และกำหนดการส่งงาน</vt:lpstr>
      <vt:lpstr>4.3 มอบหมายงาน ผู้รับผิดชอบ และกำหนดการส่งงาน</vt:lpstr>
      <vt:lpstr>Slide 23</vt:lpstr>
      <vt:lpstr>ระเบียบวาระที่ 5 เรื่องอื่นๆ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99</cp:revision>
  <cp:lastPrinted>2018-03-09T01:13:10Z</cp:lastPrinted>
  <dcterms:created xsi:type="dcterms:W3CDTF">2018-01-26T02:41:06Z</dcterms:created>
  <dcterms:modified xsi:type="dcterms:W3CDTF">2018-03-09T01:13:32Z</dcterms:modified>
</cp:coreProperties>
</file>