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316" r:id="rId3"/>
    <p:sldId id="293" r:id="rId4"/>
    <p:sldId id="294" r:id="rId5"/>
    <p:sldId id="295" r:id="rId6"/>
    <p:sldId id="296" r:id="rId7"/>
    <p:sldId id="297" r:id="rId8"/>
    <p:sldId id="298" r:id="rId9"/>
    <p:sldId id="301" r:id="rId10"/>
    <p:sldId id="300" r:id="rId11"/>
    <p:sldId id="291" r:id="rId12"/>
    <p:sldId id="302" r:id="rId13"/>
    <p:sldId id="299" r:id="rId14"/>
    <p:sldId id="303" r:id="rId15"/>
    <p:sldId id="308" r:id="rId16"/>
    <p:sldId id="310" r:id="rId17"/>
    <p:sldId id="312" r:id="rId18"/>
    <p:sldId id="314" r:id="rId19"/>
    <p:sldId id="266" r:id="rId20"/>
    <p:sldId id="269" r:id="rId21"/>
    <p:sldId id="270" r:id="rId22"/>
    <p:sldId id="271" r:id="rId23"/>
    <p:sldId id="272" r:id="rId24"/>
    <p:sldId id="273" r:id="rId25"/>
    <p:sldId id="275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315" r:id="rId36"/>
  </p:sldIdLst>
  <p:sldSz cx="12192000" cy="6858000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7C80"/>
    <a:srgbClr val="AA6856"/>
    <a:srgbClr val="000000"/>
    <a:srgbClr val="FFFFCC"/>
    <a:srgbClr val="FFFF99"/>
    <a:srgbClr val="FFFFFF"/>
    <a:srgbClr val="008000"/>
    <a:srgbClr val="FF9900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1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56C460-2420-4340-8E26-E9B5776D65F7}" type="doc">
      <dgm:prSet loTypeId="urn:microsoft.com/office/officeart/2005/8/layout/chevron2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th-TH"/>
        </a:p>
      </dgm:t>
    </dgm:pt>
    <dgm:pt modelId="{FB7F7235-CB56-4A28-B8BD-FFF248B3B352}">
      <dgm:prSet custT="1"/>
      <dgm:spPr/>
      <dgm:t>
        <a:bodyPr/>
        <a:lstStyle/>
        <a:p>
          <a:pPr rtl="0"/>
          <a:r>
            <a:rPr lang="th-TH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th-TH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4DD59D-71B3-47C2-9FF2-C2D1602C557A}" type="parTrans" cxnId="{35F5AF42-E9A1-4A04-BD56-9D49E091E14C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3A1C5E-7B34-4713-BBA2-AED0CD6937F7}" type="sibTrans" cxnId="{35F5AF42-E9A1-4A04-BD56-9D49E091E14C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BA627FF-FF83-4D07-8C19-A6285A351EA7}">
      <dgm:prSet custT="1"/>
      <dgm:spPr/>
      <dgm:t>
        <a:bodyPr/>
        <a:lstStyle/>
        <a:p>
          <a:r>
            <a:rPr lang="th-TH" sz="18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ให้คำแนะนำแก่รัฐมนตรีในการประกาศเขตติดโรค</a:t>
          </a:r>
          <a:endParaRPr lang="th-TH" sz="18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6897631-C8B8-4B5E-8862-36ADFDDA46B4}" type="parTrans" cxnId="{3566A239-798F-4D31-989D-743EED799DA1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AE012DB-E8F9-450A-8632-F08498DBE4EE}" type="sibTrans" cxnId="{3566A239-798F-4D31-989D-743EED799DA1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578973-9DB5-492C-949B-75EB9AED32A8}">
      <dgm:prSet custT="1"/>
      <dgm:spPr/>
      <dgm:t>
        <a:bodyPr/>
        <a:lstStyle/>
        <a:p>
          <a:r>
            <a:rPr lang="th-TH" sz="18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th-TH" sz="18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C6FE15C-0D8F-425A-B267-54484DD37EA6}" type="parTrans" cxnId="{300A4555-6113-426C-99FC-29CFA40FD4B9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702764B-DB74-491A-8639-133696EC8B33}" type="sibTrans" cxnId="{300A4555-6113-426C-99FC-29CFA40FD4B9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20824F-BD65-4124-B436-E60D86C87F79}">
      <dgm:prSet custT="1"/>
      <dgm:spPr/>
      <dgm:t>
        <a:bodyPr/>
        <a:lstStyle/>
        <a:p>
          <a:r>
            <a:rPr lang="th-TH" sz="18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ให้คำแนะนำแก่อธิบดีในการประกาศโรคระบาด</a:t>
          </a:r>
          <a:endParaRPr lang="th-TH" sz="18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387E1D-390B-47B6-859B-826DE480B8BA}" type="parTrans" cxnId="{75AA3B30-0972-4E20-B6D2-7A1BB16D6AC1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FD55CA-943E-4743-8FF7-D748BB035268}" type="sibTrans" cxnId="{75AA3B30-0972-4E20-B6D2-7A1BB16D6AC1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A499EA-28E1-4D9B-BA7A-D67CFDAB0230}">
      <dgm:prSet custT="1"/>
      <dgm:spPr/>
      <dgm:t>
        <a:bodyPr/>
        <a:lstStyle/>
        <a:p>
          <a:r>
            <a:rPr lang="th-TH" sz="18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th-TH" sz="18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D0C59D0-5C93-4E43-8527-B95992AD4A11}" type="parTrans" cxnId="{4DB42FA3-1673-4CA7-BF7A-CA839A161F1D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F2B7C9-3F28-49AD-BE72-90C739394888}" type="sibTrans" cxnId="{4DB42FA3-1673-4CA7-BF7A-CA839A161F1D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35527C0-C511-45E5-BD1E-DAEC1BE795D3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ให้คำแนะนำแก่รัฐมนตรีหรืออธิบดีในการประกาศยกเลิกเมื่อสภาวการณ์ของโรคตาม (1)หรือ(2) แล้วแต่กรณี สงบลง                    หรือกรณีมีเหตุอันสมควร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ABB428-A955-4EED-8402-426EFC54A633}" type="parTrans" cxnId="{EFC50F8F-B563-4822-B6F5-163C25A5260A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6787E4-0C27-4234-9D6D-97B2F8DF8817}" type="sibTrans" cxnId="{EFC50F8F-B563-4822-B6F5-163C25A5260A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ABFA00-64DC-4B28-A9F4-C0A49014FB05}">
      <dgm:prSet custT="1"/>
      <dgm:spPr/>
      <dgm:t>
        <a:bodyPr/>
        <a:lstStyle/>
        <a:p>
          <a:r>
            <a:rPr lang="th-TH" sz="18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endParaRPr lang="th-TH" sz="18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0A75D7-5416-4172-AEB4-5273C207385B}" type="parTrans" cxnId="{04C226FF-11B9-429D-B9E1-12FA6D29F5C4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EB8B1B-7C22-47C7-8C2D-0B312E6A95B4}" type="sibTrans" cxnId="{04C226FF-11B9-429D-B9E1-12FA6D29F5C4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08FCC2-C39E-4B1C-8EBA-E3A28086AC95}">
      <dgm:prSet custT="1"/>
      <dgm:spPr/>
      <dgm:t>
        <a:bodyPr/>
        <a:lstStyle/>
        <a:p>
          <a:r>
            <a:rPr lang="th-TH" sz="18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ปฏิบัติการตามที่คณะกรรมการโรคติดต่อแห่งชาติมอบหมาย</a:t>
          </a:r>
          <a:endParaRPr lang="th-TH" sz="18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C625B6-1E28-4847-9200-306A27B0DB8E}" type="parTrans" cxnId="{3F984E94-C026-42C6-8346-50CFA4903FEE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7FFABB-12AC-4630-9FE0-3EE8F7FFEAEB}" type="sibTrans" cxnId="{3F984E94-C026-42C6-8346-50CFA4903FEE}">
      <dgm:prSet/>
      <dgm:spPr/>
      <dgm:t>
        <a:bodyPr/>
        <a:lstStyle/>
        <a:p>
          <a:endParaRPr lang="th-TH" sz="16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582757-DF16-4506-AD88-AF9A9CE23C31}" type="pres">
      <dgm:prSet presAssocID="{0D56C460-2420-4340-8E26-E9B5776D65F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15F4E38-20C1-4197-8E1D-46257939CF08}" type="pres">
      <dgm:prSet presAssocID="{FB7F7235-CB56-4A28-B8BD-FFF248B3B352}" presName="composite" presStyleCnt="0"/>
      <dgm:spPr/>
    </dgm:pt>
    <dgm:pt modelId="{F4A6BB87-2486-48DB-A532-86076C36E509}" type="pres">
      <dgm:prSet presAssocID="{FB7F7235-CB56-4A28-B8BD-FFF248B3B352}" presName="parentText" presStyleLbl="alignNode1" presStyleIdx="0" presStyleCnt="4" custLinFactNeighborX="-9812" custLinFactNeighborY="-20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3920F9E-E723-48C5-9876-5699F14B63DA}" type="pres">
      <dgm:prSet presAssocID="{FB7F7235-CB56-4A28-B8BD-FFF248B3B352}" presName="descendantText" presStyleLbl="alignAcc1" presStyleIdx="0" presStyleCnt="4" custLinFactNeighborY="882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C768E3-F16F-401D-9614-898CCD36037D}" type="pres">
      <dgm:prSet presAssocID="{F33A1C5E-7B34-4713-BBA2-AED0CD6937F7}" presName="sp" presStyleCnt="0"/>
      <dgm:spPr/>
    </dgm:pt>
    <dgm:pt modelId="{5CB087D9-35E6-4F7E-A408-3EEBD0394127}" type="pres">
      <dgm:prSet presAssocID="{04578973-9DB5-492C-949B-75EB9AED32A8}" presName="composite" presStyleCnt="0"/>
      <dgm:spPr/>
    </dgm:pt>
    <dgm:pt modelId="{9BC34C61-2D5F-48CE-A3E5-444C5252F112}" type="pres">
      <dgm:prSet presAssocID="{04578973-9DB5-492C-949B-75EB9AED32A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8A2DBF-7D01-4BB2-9229-B657D9F5458A}" type="pres">
      <dgm:prSet presAssocID="{04578973-9DB5-492C-949B-75EB9AED32A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80B021B-439A-458A-933F-756B4ABC28AF}" type="pres">
      <dgm:prSet presAssocID="{7702764B-DB74-491A-8639-133696EC8B33}" presName="sp" presStyleCnt="0"/>
      <dgm:spPr/>
    </dgm:pt>
    <dgm:pt modelId="{38F483CF-35BB-4487-A639-283846D2C0C1}" type="pres">
      <dgm:prSet presAssocID="{8BA499EA-28E1-4D9B-BA7A-D67CFDAB0230}" presName="composite" presStyleCnt="0"/>
      <dgm:spPr/>
    </dgm:pt>
    <dgm:pt modelId="{38AE4EBA-61A0-4ACC-8CEC-03CF08021B0A}" type="pres">
      <dgm:prSet presAssocID="{8BA499EA-28E1-4D9B-BA7A-D67CFDAB023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706FC98-A0D0-4B11-AB8D-72317094C201}" type="pres">
      <dgm:prSet presAssocID="{8BA499EA-28E1-4D9B-BA7A-D67CFDAB023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B59B477-80A0-41AF-9D24-5EB3A8A56466}" type="pres">
      <dgm:prSet presAssocID="{1EF2B7C9-3F28-49AD-BE72-90C739394888}" presName="sp" presStyleCnt="0"/>
      <dgm:spPr/>
    </dgm:pt>
    <dgm:pt modelId="{A4FDB628-D546-4CBC-92DC-18C039164768}" type="pres">
      <dgm:prSet presAssocID="{E8ABFA00-64DC-4B28-A9F4-C0A49014FB05}" presName="composite" presStyleCnt="0"/>
      <dgm:spPr/>
    </dgm:pt>
    <dgm:pt modelId="{A2A27155-1D2F-4D0C-96C4-547B535EA758}" type="pres">
      <dgm:prSet presAssocID="{E8ABFA00-64DC-4B28-A9F4-C0A49014FB0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D6DFC7-979D-40D8-BFA2-0AC749C62128}" type="pres">
      <dgm:prSet presAssocID="{E8ABFA00-64DC-4B28-A9F4-C0A49014FB0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00A4555-6113-426C-99FC-29CFA40FD4B9}" srcId="{0D56C460-2420-4340-8E26-E9B5776D65F7}" destId="{04578973-9DB5-492C-949B-75EB9AED32A8}" srcOrd="1" destOrd="0" parTransId="{0C6FE15C-0D8F-425A-B267-54484DD37EA6}" sibTransId="{7702764B-DB74-491A-8639-133696EC8B33}"/>
    <dgm:cxn modelId="{0DC94CB0-78AA-4933-A91B-106422F3EDFC}" type="presOf" srcId="{E8ABFA00-64DC-4B28-A9F4-C0A49014FB05}" destId="{A2A27155-1D2F-4D0C-96C4-547B535EA758}" srcOrd="0" destOrd="0" presId="urn:microsoft.com/office/officeart/2005/8/layout/chevron2"/>
    <dgm:cxn modelId="{04C226FF-11B9-429D-B9E1-12FA6D29F5C4}" srcId="{0D56C460-2420-4340-8E26-E9B5776D65F7}" destId="{E8ABFA00-64DC-4B28-A9F4-C0A49014FB05}" srcOrd="3" destOrd="0" parTransId="{A70A75D7-5416-4172-AEB4-5273C207385B}" sibTransId="{99EB8B1B-7C22-47C7-8C2D-0B312E6A95B4}"/>
    <dgm:cxn modelId="{138B78BE-FF56-4579-851A-E8EAFBFF879F}" type="presOf" srcId="{04578973-9DB5-492C-949B-75EB9AED32A8}" destId="{9BC34C61-2D5F-48CE-A3E5-444C5252F112}" srcOrd="0" destOrd="0" presId="urn:microsoft.com/office/officeart/2005/8/layout/chevron2"/>
    <dgm:cxn modelId="{3566A239-798F-4D31-989D-743EED799DA1}" srcId="{FB7F7235-CB56-4A28-B8BD-FFF248B3B352}" destId="{3BA627FF-FF83-4D07-8C19-A6285A351EA7}" srcOrd="0" destOrd="0" parTransId="{96897631-C8B8-4B5E-8862-36ADFDDA46B4}" sibTransId="{EAE012DB-E8F9-450A-8632-F08498DBE4EE}"/>
    <dgm:cxn modelId="{6DC41076-61E9-4487-8592-CB6C16F8746F}" type="presOf" srcId="{E420824F-BD65-4124-B436-E60D86C87F79}" destId="{F78A2DBF-7D01-4BB2-9229-B657D9F5458A}" srcOrd="0" destOrd="0" presId="urn:microsoft.com/office/officeart/2005/8/layout/chevron2"/>
    <dgm:cxn modelId="{AA9A404C-4FC2-4054-A206-BEF4E305B128}" type="presOf" srcId="{0D56C460-2420-4340-8E26-E9B5776D65F7}" destId="{C6582757-DF16-4506-AD88-AF9A9CE23C31}" srcOrd="0" destOrd="0" presId="urn:microsoft.com/office/officeart/2005/8/layout/chevron2"/>
    <dgm:cxn modelId="{571F2293-8FDA-4EA6-BEC1-10C107289BB4}" type="presOf" srcId="{3BA627FF-FF83-4D07-8C19-A6285A351EA7}" destId="{73920F9E-E723-48C5-9876-5699F14B63DA}" srcOrd="0" destOrd="0" presId="urn:microsoft.com/office/officeart/2005/8/layout/chevron2"/>
    <dgm:cxn modelId="{4DB42FA3-1673-4CA7-BF7A-CA839A161F1D}" srcId="{0D56C460-2420-4340-8E26-E9B5776D65F7}" destId="{8BA499EA-28E1-4D9B-BA7A-D67CFDAB0230}" srcOrd="2" destOrd="0" parTransId="{AD0C59D0-5C93-4E43-8527-B95992AD4A11}" sibTransId="{1EF2B7C9-3F28-49AD-BE72-90C739394888}"/>
    <dgm:cxn modelId="{B4902129-1BFA-4D20-9FCD-C9A76E4F3542}" type="presOf" srcId="{FB7F7235-CB56-4A28-B8BD-FFF248B3B352}" destId="{F4A6BB87-2486-48DB-A532-86076C36E509}" srcOrd="0" destOrd="0" presId="urn:microsoft.com/office/officeart/2005/8/layout/chevron2"/>
    <dgm:cxn modelId="{35F5AF42-E9A1-4A04-BD56-9D49E091E14C}" srcId="{0D56C460-2420-4340-8E26-E9B5776D65F7}" destId="{FB7F7235-CB56-4A28-B8BD-FFF248B3B352}" srcOrd="0" destOrd="0" parTransId="{7F4DD59D-71B3-47C2-9FF2-C2D1602C557A}" sibTransId="{F33A1C5E-7B34-4713-BBA2-AED0CD6937F7}"/>
    <dgm:cxn modelId="{E7B6F0F8-6BD5-4A9D-BD27-7024F56AA0E9}" type="presOf" srcId="{7108FCC2-C39E-4B1C-8EBA-E3A28086AC95}" destId="{37D6DFC7-979D-40D8-BFA2-0AC749C62128}" srcOrd="0" destOrd="0" presId="urn:microsoft.com/office/officeart/2005/8/layout/chevron2"/>
    <dgm:cxn modelId="{0DC845F8-07AF-4ED6-A80C-EBCFDE324895}" type="presOf" srcId="{8BA499EA-28E1-4D9B-BA7A-D67CFDAB0230}" destId="{38AE4EBA-61A0-4ACC-8CEC-03CF08021B0A}" srcOrd="0" destOrd="0" presId="urn:microsoft.com/office/officeart/2005/8/layout/chevron2"/>
    <dgm:cxn modelId="{75AA3B30-0972-4E20-B6D2-7A1BB16D6AC1}" srcId="{04578973-9DB5-492C-949B-75EB9AED32A8}" destId="{E420824F-BD65-4124-B436-E60D86C87F79}" srcOrd="0" destOrd="0" parTransId="{3F387E1D-390B-47B6-859B-826DE480B8BA}" sibTransId="{52FD55CA-943E-4743-8FF7-D748BB035268}"/>
    <dgm:cxn modelId="{EFC50F8F-B563-4822-B6F5-163C25A5260A}" srcId="{8BA499EA-28E1-4D9B-BA7A-D67CFDAB0230}" destId="{D35527C0-C511-45E5-BD1E-DAEC1BE795D3}" srcOrd="0" destOrd="0" parTransId="{FEABB428-A955-4EED-8402-426EFC54A633}" sibTransId="{406787E4-0C27-4234-9D6D-97B2F8DF8817}"/>
    <dgm:cxn modelId="{BFED0DFD-C068-43EB-80D1-6CD78A6D4D33}" type="presOf" srcId="{D35527C0-C511-45E5-BD1E-DAEC1BE795D3}" destId="{B706FC98-A0D0-4B11-AB8D-72317094C201}" srcOrd="0" destOrd="0" presId="urn:microsoft.com/office/officeart/2005/8/layout/chevron2"/>
    <dgm:cxn modelId="{3F984E94-C026-42C6-8346-50CFA4903FEE}" srcId="{E8ABFA00-64DC-4B28-A9F4-C0A49014FB05}" destId="{7108FCC2-C39E-4B1C-8EBA-E3A28086AC95}" srcOrd="0" destOrd="0" parTransId="{DDC625B6-1E28-4847-9200-306A27B0DB8E}" sibTransId="{067FFABB-12AC-4630-9FE0-3EE8F7FFEAEB}"/>
    <dgm:cxn modelId="{BBD150C2-A33B-4A3C-9E9B-B5FE81CB3639}" type="presParOf" srcId="{C6582757-DF16-4506-AD88-AF9A9CE23C31}" destId="{015F4E38-20C1-4197-8E1D-46257939CF08}" srcOrd="0" destOrd="0" presId="urn:microsoft.com/office/officeart/2005/8/layout/chevron2"/>
    <dgm:cxn modelId="{A5DBBE17-8D6A-4A03-8AE3-7F450D6B7009}" type="presParOf" srcId="{015F4E38-20C1-4197-8E1D-46257939CF08}" destId="{F4A6BB87-2486-48DB-A532-86076C36E509}" srcOrd="0" destOrd="0" presId="urn:microsoft.com/office/officeart/2005/8/layout/chevron2"/>
    <dgm:cxn modelId="{4DEFCB2D-F2E6-4C8B-AF87-18986FD0604A}" type="presParOf" srcId="{015F4E38-20C1-4197-8E1D-46257939CF08}" destId="{73920F9E-E723-48C5-9876-5699F14B63DA}" srcOrd="1" destOrd="0" presId="urn:microsoft.com/office/officeart/2005/8/layout/chevron2"/>
    <dgm:cxn modelId="{B1646F29-CF81-4161-A8A2-E4AAAE2E99BA}" type="presParOf" srcId="{C6582757-DF16-4506-AD88-AF9A9CE23C31}" destId="{E7C768E3-F16F-401D-9614-898CCD36037D}" srcOrd="1" destOrd="0" presId="urn:microsoft.com/office/officeart/2005/8/layout/chevron2"/>
    <dgm:cxn modelId="{4A927614-7325-46B3-B165-F1E74B4D18D3}" type="presParOf" srcId="{C6582757-DF16-4506-AD88-AF9A9CE23C31}" destId="{5CB087D9-35E6-4F7E-A408-3EEBD0394127}" srcOrd="2" destOrd="0" presId="urn:microsoft.com/office/officeart/2005/8/layout/chevron2"/>
    <dgm:cxn modelId="{49122971-C354-4A11-9E51-CBCFF31AFC0C}" type="presParOf" srcId="{5CB087D9-35E6-4F7E-A408-3EEBD0394127}" destId="{9BC34C61-2D5F-48CE-A3E5-444C5252F112}" srcOrd="0" destOrd="0" presId="urn:microsoft.com/office/officeart/2005/8/layout/chevron2"/>
    <dgm:cxn modelId="{7BFE4FC7-7BA1-4D1E-9521-AF42DD7EDCA0}" type="presParOf" srcId="{5CB087D9-35E6-4F7E-A408-3EEBD0394127}" destId="{F78A2DBF-7D01-4BB2-9229-B657D9F5458A}" srcOrd="1" destOrd="0" presId="urn:microsoft.com/office/officeart/2005/8/layout/chevron2"/>
    <dgm:cxn modelId="{3CABEA15-8BC3-4BD4-88BD-8B5D6B87ECEA}" type="presParOf" srcId="{C6582757-DF16-4506-AD88-AF9A9CE23C31}" destId="{B80B021B-439A-458A-933F-756B4ABC28AF}" srcOrd="3" destOrd="0" presId="urn:microsoft.com/office/officeart/2005/8/layout/chevron2"/>
    <dgm:cxn modelId="{ED13492E-93E0-496C-AAE0-DAF4A2636B25}" type="presParOf" srcId="{C6582757-DF16-4506-AD88-AF9A9CE23C31}" destId="{38F483CF-35BB-4487-A639-283846D2C0C1}" srcOrd="4" destOrd="0" presId="urn:microsoft.com/office/officeart/2005/8/layout/chevron2"/>
    <dgm:cxn modelId="{22ACAF6C-1CF2-4F6E-8B97-7695C1C5F3B1}" type="presParOf" srcId="{38F483CF-35BB-4487-A639-283846D2C0C1}" destId="{38AE4EBA-61A0-4ACC-8CEC-03CF08021B0A}" srcOrd="0" destOrd="0" presId="urn:microsoft.com/office/officeart/2005/8/layout/chevron2"/>
    <dgm:cxn modelId="{E03407D8-A4C4-4C55-800C-E902CE8C275F}" type="presParOf" srcId="{38F483CF-35BB-4487-A639-283846D2C0C1}" destId="{B706FC98-A0D0-4B11-AB8D-72317094C201}" srcOrd="1" destOrd="0" presId="urn:microsoft.com/office/officeart/2005/8/layout/chevron2"/>
    <dgm:cxn modelId="{F8CE5C96-3F77-4BFF-A6BB-0C4A1E8A5423}" type="presParOf" srcId="{C6582757-DF16-4506-AD88-AF9A9CE23C31}" destId="{EB59B477-80A0-41AF-9D24-5EB3A8A56466}" srcOrd="5" destOrd="0" presId="urn:microsoft.com/office/officeart/2005/8/layout/chevron2"/>
    <dgm:cxn modelId="{0CD9B2DE-852A-4593-8342-C3BE68637F6E}" type="presParOf" srcId="{C6582757-DF16-4506-AD88-AF9A9CE23C31}" destId="{A4FDB628-D546-4CBC-92DC-18C039164768}" srcOrd="6" destOrd="0" presId="urn:microsoft.com/office/officeart/2005/8/layout/chevron2"/>
    <dgm:cxn modelId="{D67F9C26-7E55-41CA-9244-36AE41E6E1E0}" type="presParOf" srcId="{A4FDB628-D546-4CBC-92DC-18C039164768}" destId="{A2A27155-1D2F-4D0C-96C4-547B535EA758}" srcOrd="0" destOrd="0" presId="urn:microsoft.com/office/officeart/2005/8/layout/chevron2"/>
    <dgm:cxn modelId="{06A3EFA3-C3F4-463E-AB9F-98AA243EDF48}" type="presParOf" srcId="{A4FDB628-D546-4CBC-92DC-18C039164768}" destId="{37D6DFC7-979D-40D8-BFA2-0AC749C621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56C460-2420-4340-8E26-E9B5776D65F7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FB7F7235-CB56-4A28-B8BD-FFF248B3B352}">
      <dgm:prSet custT="1"/>
      <dgm:spPr/>
      <dgm:t>
        <a:bodyPr/>
        <a:lstStyle/>
        <a:p>
          <a:pPr rtl="0"/>
          <a:r>
            <a:rPr lang="th-TH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th-TH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4DD59D-71B3-47C2-9FF2-C2D1602C557A}" type="parTrans" cxnId="{35F5AF42-E9A1-4A04-BD56-9D49E091E14C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3A1C5E-7B34-4713-BBA2-AED0CD6937F7}" type="sibTrans" cxnId="{35F5AF42-E9A1-4A04-BD56-9D49E091E14C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BA627FF-FF83-4D07-8C19-A6285A351EA7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ดำเนินการตามนโยบาย ระบบ และแนวทางปฏิบัติในการเฝ้าระวัง ป้องกันและควบคุมโรคติดต่อ   ที่คณะกรรมการกำหนด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6897631-C8B8-4B5E-8862-36ADFDDA46B4}" type="parTrans" cxnId="{3566A239-798F-4D31-989D-743EED799DA1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AE012DB-E8F9-450A-8632-F08498DBE4EE}" type="sibTrans" cxnId="{3566A239-798F-4D31-989D-743EED799DA1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578973-9DB5-492C-949B-75EB9AED32A8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C6FE15C-0D8F-425A-B267-54484DD37EA6}" type="parTrans" cxnId="{300A4555-6113-426C-99FC-29CFA40FD4B9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702764B-DB74-491A-8639-133696EC8B33}" type="sibTrans" cxnId="{300A4555-6113-426C-99FC-29CFA40FD4B9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20824F-BD65-4124-B436-E60D86C87F79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จัดทำแผนปฏิบัติการเฝ้าระวัง ป้องกัน และควบคุมโรคติดต่ออันตราย โรคติดต่อที่ต้องเฝ้าระวัง หรือโรคระบาดในเขตพื้นที่จังหวัด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387E1D-390B-47B6-859B-826DE480B8BA}" type="parTrans" cxnId="{75AA3B30-0972-4E20-B6D2-7A1BB16D6AC1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FD55CA-943E-4743-8FF7-D748BB035268}" type="sibTrans" cxnId="{75AA3B30-0972-4E20-B6D2-7A1BB16D6AC1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A499EA-28E1-4D9B-BA7A-D67CFDAB0230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D0C59D0-5C93-4E43-8527-B95992AD4A11}" type="parTrans" cxnId="{4DB42FA3-1673-4CA7-BF7A-CA839A161F1D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F2B7C9-3F28-49AD-BE72-90C739394888}" type="sibTrans" cxnId="{4DB42FA3-1673-4CA7-BF7A-CA839A161F1D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35527C0-C511-45E5-BD1E-DAEC1BE795D3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ายงานสถานการณ์โรคติดต่อหรือโรคที่ยังไม่ทราบสาเหตุที่อาจเป็นโรคระบาดซึ่งเกิดขึ้นในเขตพื้นที่จังหวัดต่ออธิบดีกรมควบคุมโรค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ABB428-A955-4EED-8402-426EFC54A633}" type="parTrans" cxnId="{EFC50F8F-B563-4822-B6F5-163C25A5260A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6787E4-0C27-4234-9D6D-97B2F8DF8817}" type="sibTrans" cxnId="{EFC50F8F-B563-4822-B6F5-163C25A5260A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ABFA00-64DC-4B28-A9F4-C0A49014FB05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0A75D7-5416-4172-AEB4-5273C207385B}" type="parTrans" cxnId="{04C226FF-11B9-429D-B9E1-12FA6D29F5C4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EB8B1B-7C22-47C7-8C2D-0B312E6A95B4}" type="sibTrans" cxnId="{04C226FF-11B9-429D-B9E1-12FA6D29F5C4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08FCC2-C39E-4B1C-8EBA-E3A28086AC95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สนับสนุน สงเสริม ติดตาม และประเมินผลการปฏิบัติงานของหน่วยงานที่เกี่ยวข้องภายในจังหวัดแล้วรายงานต่อคณะกรรมการโรคติดต่อแห่งชาติ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C625B6-1E28-4847-9200-306A27B0DB8E}" type="parTrans" cxnId="{3F984E94-C026-42C6-8346-50CFA4903FEE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7FFABB-12AC-4630-9FE0-3EE8F7FFEAEB}" type="sibTrans" cxnId="{3F984E94-C026-42C6-8346-50CFA4903FEE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5A926B-DE30-4B09-A975-BB28DE7B66C8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4CD141-2706-4DDF-BE6C-B375347BEFA5}" type="parTrans" cxnId="{52CCDA06-C140-42F1-87A2-98235F58608E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DA17A9-1BE5-4560-A870-F4775B6F8688}" type="sibTrans" cxnId="{52CCDA06-C140-42F1-87A2-98235F58608E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556BC72-262C-4C65-8C80-7834F9203454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แต่งตั้งคณะทำงานประจำช่องทางเข้าออกตามมาตรา 23 ในกรณีที่จังหวัดนั้นมีด่านควบคุมโรคติดต่อระหว่างประเทศ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FDE532D-A3DA-4EC4-AA28-34104A463865}" type="parTrans" cxnId="{4B09D070-5D77-43EE-B304-886593B5CA66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6A73CA-A412-46BA-9F6D-17B349D96A5D}" type="sibTrans" cxnId="{4B09D070-5D77-43EE-B304-886593B5CA66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9A6CCC-F77B-4BEA-ACD5-DFCAD89C370F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4DED56-AA5D-4EA9-BE6D-DFE36BF60790}" type="parTrans" cxnId="{C72B5501-C300-45C6-9898-D58E24859F49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79B4E0-5457-40D0-8B84-02039EDE9C4F}" type="sibTrans" cxnId="{C72B5501-C300-45C6-9898-D58E24859F49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FA13502-3A81-4599-B38F-70B3799A711C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เรียกให้บุคคลใดๆมาให้ข้อเท็จจริงหรือแสดงความคิดเห็น หรือให้จัดส่งข้อมูลหรือเอกสารใดๆที่จำเป็นหรือข้อคิดเห็นมาเพื่อใช้ประกอบการพิจารณา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3F3B00-B0A0-4049-B224-4707CBF8CA60}" type="parTrans" cxnId="{60CD80CF-4C05-49BD-A6DF-922AEAE2AED3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36EFCD2-40D7-47F1-B002-9D33596C58AC}" type="sibTrans" cxnId="{60CD80CF-4C05-49BD-A6DF-922AEAE2AED3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B94DC81-2359-45A1-B258-44382E23731E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7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2620573-FF24-4D46-8405-5F837F0C8F35}" type="parTrans" cxnId="{DA0B811D-5DBF-4355-A6AB-1259B1318D36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0896BB2-119D-45D5-B15A-6432271B4178}" type="sibTrans" cxnId="{DA0B811D-5DBF-4355-A6AB-1259B1318D36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A8804E0-C329-4D14-A066-554105675D44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ดำเนินการอื่นใดที่เกี่ยวกับการควบคุมโรคติดต่อตามที่คณะกรรมการโรคติดต่อแห่งชาติหรือ ผวจ.มอบหมาย หรือตามที่บัญญัติไว้ในพรบ.นี้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A084A9A-76D2-4F41-86E0-8A5B1CC1494C}" type="parTrans" cxnId="{9FDA4A80-B3E2-42E1-8F5B-C2D2BB5A0DC7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1DAF2F4-3193-409E-A903-AF6CBA6CF117}" type="sibTrans" cxnId="{9FDA4A80-B3E2-42E1-8F5B-C2D2BB5A0DC7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582757-DF16-4506-AD88-AF9A9CE23C31}" type="pres">
      <dgm:prSet presAssocID="{0D56C460-2420-4340-8E26-E9B5776D65F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15F4E38-20C1-4197-8E1D-46257939CF08}" type="pres">
      <dgm:prSet presAssocID="{FB7F7235-CB56-4A28-B8BD-FFF248B3B352}" presName="composite" presStyleCnt="0"/>
      <dgm:spPr/>
    </dgm:pt>
    <dgm:pt modelId="{F4A6BB87-2486-48DB-A532-86076C36E509}" type="pres">
      <dgm:prSet presAssocID="{FB7F7235-CB56-4A28-B8BD-FFF248B3B352}" presName="parentText" presStyleLbl="alignNode1" presStyleIdx="0" presStyleCnt="7" custLinFactNeighborX="0" custLinFactNeighborY="-60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3920F9E-E723-48C5-9876-5699F14B63DA}" type="pres">
      <dgm:prSet presAssocID="{FB7F7235-CB56-4A28-B8BD-FFF248B3B352}" presName="descendantText" presStyleLbl="alignAcc1" presStyleIdx="0" presStyleCnt="7" custLinFactNeighborX="101" custLinFactNeighborY="882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C768E3-F16F-401D-9614-898CCD36037D}" type="pres">
      <dgm:prSet presAssocID="{F33A1C5E-7B34-4713-BBA2-AED0CD6937F7}" presName="sp" presStyleCnt="0"/>
      <dgm:spPr/>
    </dgm:pt>
    <dgm:pt modelId="{5CB087D9-35E6-4F7E-A408-3EEBD0394127}" type="pres">
      <dgm:prSet presAssocID="{04578973-9DB5-492C-949B-75EB9AED32A8}" presName="composite" presStyleCnt="0"/>
      <dgm:spPr/>
    </dgm:pt>
    <dgm:pt modelId="{9BC34C61-2D5F-48CE-A3E5-444C5252F112}" type="pres">
      <dgm:prSet presAssocID="{04578973-9DB5-492C-949B-75EB9AED32A8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8A2DBF-7D01-4BB2-9229-B657D9F5458A}" type="pres">
      <dgm:prSet presAssocID="{04578973-9DB5-492C-949B-75EB9AED32A8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80B021B-439A-458A-933F-756B4ABC28AF}" type="pres">
      <dgm:prSet presAssocID="{7702764B-DB74-491A-8639-133696EC8B33}" presName="sp" presStyleCnt="0"/>
      <dgm:spPr/>
    </dgm:pt>
    <dgm:pt modelId="{38F483CF-35BB-4487-A639-283846D2C0C1}" type="pres">
      <dgm:prSet presAssocID="{8BA499EA-28E1-4D9B-BA7A-D67CFDAB0230}" presName="composite" presStyleCnt="0"/>
      <dgm:spPr/>
    </dgm:pt>
    <dgm:pt modelId="{38AE4EBA-61A0-4ACC-8CEC-03CF08021B0A}" type="pres">
      <dgm:prSet presAssocID="{8BA499EA-28E1-4D9B-BA7A-D67CFDAB0230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706FC98-A0D0-4B11-AB8D-72317094C201}" type="pres">
      <dgm:prSet presAssocID="{8BA499EA-28E1-4D9B-BA7A-D67CFDAB0230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B59B477-80A0-41AF-9D24-5EB3A8A56466}" type="pres">
      <dgm:prSet presAssocID="{1EF2B7C9-3F28-49AD-BE72-90C739394888}" presName="sp" presStyleCnt="0"/>
      <dgm:spPr/>
    </dgm:pt>
    <dgm:pt modelId="{A4FDB628-D546-4CBC-92DC-18C039164768}" type="pres">
      <dgm:prSet presAssocID="{E8ABFA00-64DC-4B28-A9F4-C0A49014FB05}" presName="composite" presStyleCnt="0"/>
      <dgm:spPr/>
    </dgm:pt>
    <dgm:pt modelId="{A2A27155-1D2F-4D0C-96C4-547B535EA758}" type="pres">
      <dgm:prSet presAssocID="{E8ABFA00-64DC-4B28-A9F4-C0A49014FB05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D6DFC7-979D-40D8-BFA2-0AC749C62128}" type="pres">
      <dgm:prSet presAssocID="{E8ABFA00-64DC-4B28-A9F4-C0A49014FB05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C9416B6-8310-4EC6-811D-D44FC26D09D1}" type="pres">
      <dgm:prSet presAssocID="{99EB8B1B-7C22-47C7-8C2D-0B312E6A95B4}" presName="sp" presStyleCnt="0"/>
      <dgm:spPr/>
    </dgm:pt>
    <dgm:pt modelId="{739492EB-2246-46F1-91AD-60AAEB06B7CB}" type="pres">
      <dgm:prSet presAssocID="{C35A926B-DE30-4B09-A975-BB28DE7B66C8}" presName="composite" presStyleCnt="0"/>
      <dgm:spPr/>
    </dgm:pt>
    <dgm:pt modelId="{03909187-844F-463D-B62A-77DD8DCA3B3D}" type="pres">
      <dgm:prSet presAssocID="{C35A926B-DE30-4B09-A975-BB28DE7B66C8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D9BB92F-F4F0-46D3-833D-2A32F01A484B}" type="pres">
      <dgm:prSet presAssocID="{C35A926B-DE30-4B09-A975-BB28DE7B66C8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DF39014-DCA6-42F0-A8CB-63FDCEF5F447}" type="pres">
      <dgm:prSet presAssocID="{10DA17A9-1BE5-4560-A870-F4775B6F8688}" presName="sp" presStyleCnt="0"/>
      <dgm:spPr/>
    </dgm:pt>
    <dgm:pt modelId="{DAF0B646-6691-4A76-8028-ED3890535BE4}" type="pres">
      <dgm:prSet presAssocID="{359A6CCC-F77B-4BEA-ACD5-DFCAD89C370F}" presName="composite" presStyleCnt="0"/>
      <dgm:spPr/>
    </dgm:pt>
    <dgm:pt modelId="{5D9056CC-72F0-4D55-B965-14970904A34B}" type="pres">
      <dgm:prSet presAssocID="{359A6CCC-F77B-4BEA-ACD5-DFCAD89C370F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65DB200-F5B0-45C2-B1DA-1BDD72271303}" type="pres">
      <dgm:prSet presAssocID="{359A6CCC-F77B-4BEA-ACD5-DFCAD89C370F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7FBA3E3-9F58-44E5-B554-9568C2C9B1BB}" type="pres">
      <dgm:prSet presAssocID="{8379B4E0-5457-40D0-8B84-02039EDE9C4F}" presName="sp" presStyleCnt="0"/>
      <dgm:spPr/>
    </dgm:pt>
    <dgm:pt modelId="{CF1F5862-7074-4891-8A60-C75676435ECF}" type="pres">
      <dgm:prSet presAssocID="{7B94DC81-2359-45A1-B258-44382E23731E}" presName="composite" presStyleCnt="0"/>
      <dgm:spPr/>
    </dgm:pt>
    <dgm:pt modelId="{9737BA80-9B8F-4953-BA1F-E670908A91DC}" type="pres">
      <dgm:prSet presAssocID="{7B94DC81-2359-45A1-B258-44382E23731E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6382BDE-229D-4D4A-A557-7C07FFAB5C31}" type="pres">
      <dgm:prSet presAssocID="{7B94DC81-2359-45A1-B258-44382E23731E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A4D54D5-B805-43D9-BDA7-77F331DC4292}" type="presOf" srcId="{0D56C460-2420-4340-8E26-E9B5776D65F7}" destId="{C6582757-DF16-4506-AD88-AF9A9CE23C31}" srcOrd="0" destOrd="0" presId="urn:microsoft.com/office/officeart/2005/8/layout/chevron2"/>
    <dgm:cxn modelId="{300A4555-6113-426C-99FC-29CFA40FD4B9}" srcId="{0D56C460-2420-4340-8E26-E9B5776D65F7}" destId="{04578973-9DB5-492C-949B-75EB9AED32A8}" srcOrd="1" destOrd="0" parTransId="{0C6FE15C-0D8F-425A-B267-54484DD37EA6}" sibTransId="{7702764B-DB74-491A-8639-133696EC8B33}"/>
    <dgm:cxn modelId="{DA0B811D-5DBF-4355-A6AB-1259B1318D36}" srcId="{0D56C460-2420-4340-8E26-E9B5776D65F7}" destId="{7B94DC81-2359-45A1-B258-44382E23731E}" srcOrd="6" destOrd="0" parTransId="{62620573-FF24-4D46-8405-5F837F0C8F35}" sibTransId="{E0896BB2-119D-45D5-B15A-6432271B4178}"/>
    <dgm:cxn modelId="{66C76BF8-0A7F-4111-AABD-3FFEDB13F6D1}" type="presOf" srcId="{C35A926B-DE30-4B09-A975-BB28DE7B66C8}" destId="{03909187-844F-463D-B62A-77DD8DCA3B3D}" srcOrd="0" destOrd="0" presId="urn:microsoft.com/office/officeart/2005/8/layout/chevron2"/>
    <dgm:cxn modelId="{EB731E7F-3C40-496B-B94D-3FA8F328E1D6}" type="presOf" srcId="{E420824F-BD65-4124-B436-E60D86C87F79}" destId="{F78A2DBF-7D01-4BB2-9229-B657D9F5458A}" srcOrd="0" destOrd="0" presId="urn:microsoft.com/office/officeart/2005/8/layout/chevron2"/>
    <dgm:cxn modelId="{5628BE6A-F100-476E-9018-0D3DD7AD586A}" type="presOf" srcId="{7B94DC81-2359-45A1-B258-44382E23731E}" destId="{9737BA80-9B8F-4953-BA1F-E670908A91DC}" srcOrd="0" destOrd="0" presId="urn:microsoft.com/office/officeart/2005/8/layout/chevron2"/>
    <dgm:cxn modelId="{C72B5501-C300-45C6-9898-D58E24859F49}" srcId="{0D56C460-2420-4340-8E26-E9B5776D65F7}" destId="{359A6CCC-F77B-4BEA-ACD5-DFCAD89C370F}" srcOrd="5" destOrd="0" parTransId="{8D4DED56-AA5D-4EA9-BE6D-DFE36BF60790}" sibTransId="{8379B4E0-5457-40D0-8B84-02039EDE9C4F}"/>
    <dgm:cxn modelId="{87854584-9D83-46D7-A247-C8A76EDF74BE}" type="presOf" srcId="{8BA499EA-28E1-4D9B-BA7A-D67CFDAB0230}" destId="{38AE4EBA-61A0-4ACC-8CEC-03CF08021B0A}" srcOrd="0" destOrd="0" presId="urn:microsoft.com/office/officeart/2005/8/layout/chevron2"/>
    <dgm:cxn modelId="{3CF2929D-5CE2-4BDE-B4A0-06F9E5AA2A78}" type="presOf" srcId="{FFA13502-3A81-4599-B38F-70B3799A711C}" destId="{F65DB200-F5B0-45C2-B1DA-1BDD72271303}" srcOrd="0" destOrd="0" presId="urn:microsoft.com/office/officeart/2005/8/layout/chevron2"/>
    <dgm:cxn modelId="{56BE2655-CFD2-464B-88A7-F721EB162E51}" type="presOf" srcId="{B556BC72-262C-4C65-8C80-7834F9203454}" destId="{8D9BB92F-F4F0-46D3-833D-2A32F01A484B}" srcOrd="0" destOrd="0" presId="urn:microsoft.com/office/officeart/2005/8/layout/chevron2"/>
    <dgm:cxn modelId="{1682C0B0-C3E4-4FE9-9969-5BE4A6730303}" type="presOf" srcId="{7108FCC2-C39E-4B1C-8EBA-E3A28086AC95}" destId="{37D6DFC7-979D-40D8-BFA2-0AC749C62128}" srcOrd="0" destOrd="0" presId="urn:microsoft.com/office/officeart/2005/8/layout/chevron2"/>
    <dgm:cxn modelId="{14F8755E-A617-4E86-9E6D-909FF9AA6EE3}" type="presOf" srcId="{359A6CCC-F77B-4BEA-ACD5-DFCAD89C370F}" destId="{5D9056CC-72F0-4D55-B965-14970904A34B}" srcOrd="0" destOrd="0" presId="urn:microsoft.com/office/officeart/2005/8/layout/chevron2"/>
    <dgm:cxn modelId="{9FDA4A80-B3E2-42E1-8F5B-C2D2BB5A0DC7}" srcId="{7B94DC81-2359-45A1-B258-44382E23731E}" destId="{5A8804E0-C329-4D14-A066-554105675D44}" srcOrd="0" destOrd="0" parTransId="{6A084A9A-76D2-4F41-86E0-8A5B1CC1494C}" sibTransId="{11DAF2F4-3193-409E-A903-AF6CBA6CF117}"/>
    <dgm:cxn modelId="{A6566869-FCF9-413A-9BDA-FA1F11AA45B9}" type="presOf" srcId="{E8ABFA00-64DC-4B28-A9F4-C0A49014FB05}" destId="{A2A27155-1D2F-4D0C-96C4-547B535EA758}" srcOrd="0" destOrd="0" presId="urn:microsoft.com/office/officeart/2005/8/layout/chevron2"/>
    <dgm:cxn modelId="{60CD80CF-4C05-49BD-A6DF-922AEAE2AED3}" srcId="{359A6CCC-F77B-4BEA-ACD5-DFCAD89C370F}" destId="{FFA13502-3A81-4599-B38F-70B3799A711C}" srcOrd="0" destOrd="0" parTransId="{8B3F3B00-B0A0-4049-B224-4707CBF8CA60}" sibTransId="{436EFCD2-40D7-47F1-B002-9D33596C58AC}"/>
    <dgm:cxn modelId="{52CCDA06-C140-42F1-87A2-98235F58608E}" srcId="{0D56C460-2420-4340-8E26-E9B5776D65F7}" destId="{C35A926B-DE30-4B09-A975-BB28DE7B66C8}" srcOrd="4" destOrd="0" parTransId="{ED4CD141-2706-4DDF-BE6C-B375347BEFA5}" sibTransId="{10DA17A9-1BE5-4560-A870-F4775B6F8688}"/>
    <dgm:cxn modelId="{92E568FE-9465-421F-A6CC-624DB6FF2A7F}" type="presOf" srcId="{5A8804E0-C329-4D14-A066-554105675D44}" destId="{16382BDE-229D-4D4A-A557-7C07FFAB5C31}" srcOrd="0" destOrd="0" presId="urn:microsoft.com/office/officeart/2005/8/layout/chevron2"/>
    <dgm:cxn modelId="{4DB42FA3-1673-4CA7-BF7A-CA839A161F1D}" srcId="{0D56C460-2420-4340-8E26-E9B5776D65F7}" destId="{8BA499EA-28E1-4D9B-BA7A-D67CFDAB0230}" srcOrd="2" destOrd="0" parTransId="{AD0C59D0-5C93-4E43-8527-B95992AD4A11}" sibTransId="{1EF2B7C9-3F28-49AD-BE72-90C739394888}"/>
    <dgm:cxn modelId="{A4FC617A-BFE4-4A65-816E-1C61B3127527}" type="presOf" srcId="{FB7F7235-CB56-4A28-B8BD-FFF248B3B352}" destId="{F4A6BB87-2486-48DB-A532-86076C36E509}" srcOrd="0" destOrd="0" presId="urn:microsoft.com/office/officeart/2005/8/layout/chevron2"/>
    <dgm:cxn modelId="{75AA3B30-0972-4E20-B6D2-7A1BB16D6AC1}" srcId="{04578973-9DB5-492C-949B-75EB9AED32A8}" destId="{E420824F-BD65-4124-B436-E60D86C87F79}" srcOrd="0" destOrd="0" parTransId="{3F387E1D-390B-47B6-859B-826DE480B8BA}" sibTransId="{52FD55CA-943E-4743-8FF7-D748BB035268}"/>
    <dgm:cxn modelId="{04C226FF-11B9-429D-B9E1-12FA6D29F5C4}" srcId="{0D56C460-2420-4340-8E26-E9B5776D65F7}" destId="{E8ABFA00-64DC-4B28-A9F4-C0A49014FB05}" srcOrd="3" destOrd="0" parTransId="{A70A75D7-5416-4172-AEB4-5273C207385B}" sibTransId="{99EB8B1B-7C22-47C7-8C2D-0B312E6A95B4}"/>
    <dgm:cxn modelId="{3F984E94-C026-42C6-8346-50CFA4903FEE}" srcId="{E8ABFA00-64DC-4B28-A9F4-C0A49014FB05}" destId="{7108FCC2-C39E-4B1C-8EBA-E3A28086AC95}" srcOrd="0" destOrd="0" parTransId="{DDC625B6-1E28-4847-9200-306A27B0DB8E}" sibTransId="{067FFABB-12AC-4630-9FE0-3EE8F7FFEAEB}"/>
    <dgm:cxn modelId="{3566A239-798F-4D31-989D-743EED799DA1}" srcId="{FB7F7235-CB56-4A28-B8BD-FFF248B3B352}" destId="{3BA627FF-FF83-4D07-8C19-A6285A351EA7}" srcOrd="0" destOrd="0" parTransId="{96897631-C8B8-4B5E-8862-36ADFDDA46B4}" sibTransId="{EAE012DB-E8F9-450A-8632-F08498DBE4EE}"/>
    <dgm:cxn modelId="{EFC50F8F-B563-4822-B6F5-163C25A5260A}" srcId="{8BA499EA-28E1-4D9B-BA7A-D67CFDAB0230}" destId="{D35527C0-C511-45E5-BD1E-DAEC1BE795D3}" srcOrd="0" destOrd="0" parTransId="{FEABB428-A955-4EED-8402-426EFC54A633}" sibTransId="{406787E4-0C27-4234-9D6D-97B2F8DF8817}"/>
    <dgm:cxn modelId="{35F5AF42-E9A1-4A04-BD56-9D49E091E14C}" srcId="{0D56C460-2420-4340-8E26-E9B5776D65F7}" destId="{FB7F7235-CB56-4A28-B8BD-FFF248B3B352}" srcOrd="0" destOrd="0" parTransId="{7F4DD59D-71B3-47C2-9FF2-C2D1602C557A}" sibTransId="{F33A1C5E-7B34-4713-BBA2-AED0CD6937F7}"/>
    <dgm:cxn modelId="{4B09D070-5D77-43EE-B304-886593B5CA66}" srcId="{C35A926B-DE30-4B09-A975-BB28DE7B66C8}" destId="{B556BC72-262C-4C65-8C80-7834F9203454}" srcOrd="0" destOrd="0" parTransId="{FFDE532D-A3DA-4EC4-AA28-34104A463865}" sibTransId="{676A73CA-A412-46BA-9F6D-17B349D96A5D}"/>
    <dgm:cxn modelId="{4A2E94EC-0553-42AE-994E-C6E09CF10208}" type="presOf" srcId="{04578973-9DB5-492C-949B-75EB9AED32A8}" destId="{9BC34C61-2D5F-48CE-A3E5-444C5252F112}" srcOrd="0" destOrd="0" presId="urn:microsoft.com/office/officeart/2005/8/layout/chevron2"/>
    <dgm:cxn modelId="{F717AA70-0F5F-46F7-AF47-A0661FE4877A}" type="presOf" srcId="{3BA627FF-FF83-4D07-8C19-A6285A351EA7}" destId="{73920F9E-E723-48C5-9876-5699F14B63DA}" srcOrd="0" destOrd="0" presId="urn:microsoft.com/office/officeart/2005/8/layout/chevron2"/>
    <dgm:cxn modelId="{42097D1A-BF99-438E-ACC2-21BE44294E46}" type="presOf" srcId="{D35527C0-C511-45E5-BD1E-DAEC1BE795D3}" destId="{B706FC98-A0D0-4B11-AB8D-72317094C201}" srcOrd="0" destOrd="0" presId="urn:microsoft.com/office/officeart/2005/8/layout/chevron2"/>
    <dgm:cxn modelId="{D3D646FB-E627-4CA2-926C-AC18F13A40A3}" type="presParOf" srcId="{C6582757-DF16-4506-AD88-AF9A9CE23C31}" destId="{015F4E38-20C1-4197-8E1D-46257939CF08}" srcOrd="0" destOrd="0" presId="urn:microsoft.com/office/officeart/2005/8/layout/chevron2"/>
    <dgm:cxn modelId="{D3BF0361-9BCE-432D-ACD5-0BDEFD8517C9}" type="presParOf" srcId="{015F4E38-20C1-4197-8E1D-46257939CF08}" destId="{F4A6BB87-2486-48DB-A532-86076C36E509}" srcOrd="0" destOrd="0" presId="urn:microsoft.com/office/officeart/2005/8/layout/chevron2"/>
    <dgm:cxn modelId="{EF6FFBCE-142F-4777-BAD5-735F12851CAE}" type="presParOf" srcId="{015F4E38-20C1-4197-8E1D-46257939CF08}" destId="{73920F9E-E723-48C5-9876-5699F14B63DA}" srcOrd="1" destOrd="0" presId="urn:microsoft.com/office/officeart/2005/8/layout/chevron2"/>
    <dgm:cxn modelId="{764B1D8D-F992-4504-B0C0-35769A08B52D}" type="presParOf" srcId="{C6582757-DF16-4506-AD88-AF9A9CE23C31}" destId="{E7C768E3-F16F-401D-9614-898CCD36037D}" srcOrd="1" destOrd="0" presId="urn:microsoft.com/office/officeart/2005/8/layout/chevron2"/>
    <dgm:cxn modelId="{D1110B6E-6724-46C9-98A4-D2A4060587B5}" type="presParOf" srcId="{C6582757-DF16-4506-AD88-AF9A9CE23C31}" destId="{5CB087D9-35E6-4F7E-A408-3EEBD0394127}" srcOrd="2" destOrd="0" presId="urn:microsoft.com/office/officeart/2005/8/layout/chevron2"/>
    <dgm:cxn modelId="{53FAF581-E999-4173-BCF8-3E9993F251BB}" type="presParOf" srcId="{5CB087D9-35E6-4F7E-A408-3EEBD0394127}" destId="{9BC34C61-2D5F-48CE-A3E5-444C5252F112}" srcOrd="0" destOrd="0" presId="urn:microsoft.com/office/officeart/2005/8/layout/chevron2"/>
    <dgm:cxn modelId="{7C107EFB-9876-4D7D-AEFC-573A31357CE1}" type="presParOf" srcId="{5CB087D9-35E6-4F7E-A408-3EEBD0394127}" destId="{F78A2DBF-7D01-4BB2-9229-B657D9F5458A}" srcOrd="1" destOrd="0" presId="urn:microsoft.com/office/officeart/2005/8/layout/chevron2"/>
    <dgm:cxn modelId="{0F9ACFCE-5F0F-40DE-87E4-5FCE07282D9B}" type="presParOf" srcId="{C6582757-DF16-4506-AD88-AF9A9CE23C31}" destId="{B80B021B-439A-458A-933F-756B4ABC28AF}" srcOrd="3" destOrd="0" presId="urn:microsoft.com/office/officeart/2005/8/layout/chevron2"/>
    <dgm:cxn modelId="{6D768A4A-07A5-468A-BA68-8E8E7E6B96AD}" type="presParOf" srcId="{C6582757-DF16-4506-AD88-AF9A9CE23C31}" destId="{38F483CF-35BB-4487-A639-283846D2C0C1}" srcOrd="4" destOrd="0" presId="urn:microsoft.com/office/officeart/2005/8/layout/chevron2"/>
    <dgm:cxn modelId="{D711DC30-6BC6-4D8D-8338-1AD64BFBAFF5}" type="presParOf" srcId="{38F483CF-35BB-4487-A639-283846D2C0C1}" destId="{38AE4EBA-61A0-4ACC-8CEC-03CF08021B0A}" srcOrd="0" destOrd="0" presId="urn:microsoft.com/office/officeart/2005/8/layout/chevron2"/>
    <dgm:cxn modelId="{5BEB31F5-ACFD-47B7-9F3B-4A918EAED901}" type="presParOf" srcId="{38F483CF-35BB-4487-A639-283846D2C0C1}" destId="{B706FC98-A0D0-4B11-AB8D-72317094C201}" srcOrd="1" destOrd="0" presId="urn:microsoft.com/office/officeart/2005/8/layout/chevron2"/>
    <dgm:cxn modelId="{85F95774-AA8D-4004-BDC8-F45B0E90B0E5}" type="presParOf" srcId="{C6582757-DF16-4506-AD88-AF9A9CE23C31}" destId="{EB59B477-80A0-41AF-9D24-5EB3A8A56466}" srcOrd="5" destOrd="0" presId="urn:microsoft.com/office/officeart/2005/8/layout/chevron2"/>
    <dgm:cxn modelId="{4520A859-7797-4287-8827-A5EA7116986B}" type="presParOf" srcId="{C6582757-DF16-4506-AD88-AF9A9CE23C31}" destId="{A4FDB628-D546-4CBC-92DC-18C039164768}" srcOrd="6" destOrd="0" presId="urn:microsoft.com/office/officeart/2005/8/layout/chevron2"/>
    <dgm:cxn modelId="{73590846-F14A-4A18-B0FF-D800A22AC3B4}" type="presParOf" srcId="{A4FDB628-D546-4CBC-92DC-18C039164768}" destId="{A2A27155-1D2F-4D0C-96C4-547B535EA758}" srcOrd="0" destOrd="0" presId="urn:microsoft.com/office/officeart/2005/8/layout/chevron2"/>
    <dgm:cxn modelId="{EB81152B-DAAE-460F-A92C-76E825C063DE}" type="presParOf" srcId="{A4FDB628-D546-4CBC-92DC-18C039164768}" destId="{37D6DFC7-979D-40D8-BFA2-0AC749C62128}" srcOrd="1" destOrd="0" presId="urn:microsoft.com/office/officeart/2005/8/layout/chevron2"/>
    <dgm:cxn modelId="{80669D68-BF01-4833-B4A1-D37CAD8B9867}" type="presParOf" srcId="{C6582757-DF16-4506-AD88-AF9A9CE23C31}" destId="{0C9416B6-8310-4EC6-811D-D44FC26D09D1}" srcOrd="7" destOrd="0" presId="urn:microsoft.com/office/officeart/2005/8/layout/chevron2"/>
    <dgm:cxn modelId="{4C1DE742-4C42-474D-B6DD-CEAFA2F797B0}" type="presParOf" srcId="{C6582757-DF16-4506-AD88-AF9A9CE23C31}" destId="{739492EB-2246-46F1-91AD-60AAEB06B7CB}" srcOrd="8" destOrd="0" presId="urn:microsoft.com/office/officeart/2005/8/layout/chevron2"/>
    <dgm:cxn modelId="{2939B835-010C-4E66-8B8D-880B02CD6B5B}" type="presParOf" srcId="{739492EB-2246-46F1-91AD-60AAEB06B7CB}" destId="{03909187-844F-463D-B62A-77DD8DCA3B3D}" srcOrd="0" destOrd="0" presId="urn:microsoft.com/office/officeart/2005/8/layout/chevron2"/>
    <dgm:cxn modelId="{BD2D5D20-906F-4DD1-B89A-2EE2EC9E7EF9}" type="presParOf" srcId="{739492EB-2246-46F1-91AD-60AAEB06B7CB}" destId="{8D9BB92F-F4F0-46D3-833D-2A32F01A484B}" srcOrd="1" destOrd="0" presId="urn:microsoft.com/office/officeart/2005/8/layout/chevron2"/>
    <dgm:cxn modelId="{93476F7E-EC47-4BAA-8053-4CE6364122A2}" type="presParOf" srcId="{C6582757-DF16-4506-AD88-AF9A9CE23C31}" destId="{6DF39014-DCA6-42F0-A8CB-63FDCEF5F447}" srcOrd="9" destOrd="0" presId="urn:microsoft.com/office/officeart/2005/8/layout/chevron2"/>
    <dgm:cxn modelId="{0DE4E97B-0DBA-4196-92C0-7C0D501F9EAD}" type="presParOf" srcId="{C6582757-DF16-4506-AD88-AF9A9CE23C31}" destId="{DAF0B646-6691-4A76-8028-ED3890535BE4}" srcOrd="10" destOrd="0" presId="urn:microsoft.com/office/officeart/2005/8/layout/chevron2"/>
    <dgm:cxn modelId="{C5D2D5A2-8162-4248-9C63-8DA422359969}" type="presParOf" srcId="{DAF0B646-6691-4A76-8028-ED3890535BE4}" destId="{5D9056CC-72F0-4D55-B965-14970904A34B}" srcOrd="0" destOrd="0" presId="urn:microsoft.com/office/officeart/2005/8/layout/chevron2"/>
    <dgm:cxn modelId="{1E04BECD-DB1C-4B42-97AF-269BC1184872}" type="presParOf" srcId="{DAF0B646-6691-4A76-8028-ED3890535BE4}" destId="{F65DB200-F5B0-45C2-B1DA-1BDD72271303}" srcOrd="1" destOrd="0" presId="urn:microsoft.com/office/officeart/2005/8/layout/chevron2"/>
    <dgm:cxn modelId="{4345E769-DEF7-45F2-B56D-95597C8B7358}" type="presParOf" srcId="{C6582757-DF16-4506-AD88-AF9A9CE23C31}" destId="{C7FBA3E3-9F58-44E5-B554-9568C2C9B1BB}" srcOrd="11" destOrd="0" presId="urn:microsoft.com/office/officeart/2005/8/layout/chevron2"/>
    <dgm:cxn modelId="{4620BFBB-390D-44AF-A352-5EDC7D18490B}" type="presParOf" srcId="{C6582757-DF16-4506-AD88-AF9A9CE23C31}" destId="{CF1F5862-7074-4891-8A60-C75676435ECF}" srcOrd="12" destOrd="0" presId="urn:microsoft.com/office/officeart/2005/8/layout/chevron2"/>
    <dgm:cxn modelId="{495B03E5-7ADA-4FCD-83FA-DC250278E7EA}" type="presParOf" srcId="{CF1F5862-7074-4891-8A60-C75676435ECF}" destId="{9737BA80-9B8F-4953-BA1F-E670908A91DC}" srcOrd="0" destOrd="0" presId="urn:microsoft.com/office/officeart/2005/8/layout/chevron2"/>
    <dgm:cxn modelId="{E9378AF7-9DB6-4B1A-B326-0AF8C3A1C76C}" type="presParOf" srcId="{CF1F5862-7074-4891-8A60-C75676435ECF}" destId="{16382BDE-229D-4D4A-A557-7C07FFAB5C3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56C460-2420-4340-8E26-E9B5776D65F7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FB7F7235-CB56-4A28-B8BD-FFF248B3B352}">
      <dgm:prSet custT="1"/>
      <dgm:spPr/>
      <dgm:t>
        <a:bodyPr/>
        <a:lstStyle/>
        <a:p>
          <a:pPr rtl="0"/>
          <a:r>
            <a:rPr lang="th-TH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th-TH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4DD59D-71B3-47C2-9FF2-C2D1602C557A}" type="parTrans" cxnId="{35F5AF42-E9A1-4A04-BD56-9D49E091E14C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3A1C5E-7B34-4713-BBA2-AED0CD6937F7}" type="sibTrans" cxnId="{35F5AF42-E9A1-4A04-BD56-9D49E091E14C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BA627FF-FF83-4D07-8C19-A6285A351EA7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ดำเนินการตามนโยบาย ระบบ และแนวทางปฏิบัติในการเฝ้าระวัง ป้องกันและควบคุมโรคติดต่อ   ที่คณะกรรมการกำหนด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6897631-C8B8-4B5E-8862-36ADFDDA46B4}" type="parTrans" cxnId="{3566A239-798F-4D31-989D-743EED799DA1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AE012DB-E8F9-450A-8632-F08498DBE4EE}" type="sibTrans" cxnId="{3566A239-798F-4D31-989D-743EED799DA1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578973-9DB5-492C-949B-75EB9AED32A8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C6FE15C-0D8F-425A-B267-54484DD37EA6}" type="parTrans" cxnId="{300A4555-6113-426C-99FC-29CFA40FD4B9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702764B-DB74-491A-8639-133696EC8B33}" type="sibTrans" cxnId="{300A4555-6113-426C-99FC-29CFA40FD4B9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20824F-BD65-4124-B436-E60D86C87F79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จัดทำแผนปฏิบัติการเฝ้าระวัง ป้องกัน และควบคุมโรคติดต่ออันตราย โรคติดต่อที่ต้องเฝ้าระวัง หรือโรคระบาดในเขตพื้นที่กทม.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387E1D-390B-47B6-859B-826DE480B8BA}" type="parTrans" cxnId="{75AA3B30-0972-4E20-B6D2-7A1BB16D6AC1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FD55CA-943E-4743-8FF7-D748BB035268}" type="sibTrans" cxnId="{75AA3B30-0972-4E20-B6D2-7A1BB16D6AC1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A499EA-28E1-4D9B-BA7A-D67CFDAB0230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D0C59D0-5C93-4E43-8527-B95992AD4A11}" type="parTrans" cxnId="{4DB42FA3-1673-4CA7-BF7A-CA839A161F1D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F2B7C9-3F28-49AD-BE72-90C739394888}" type="sibTrans" cxnId="{4DB42FA3-1673-4CA7-BF7A-CA839A161F1D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35527C0-C511-45E5-BD1E-DAEC1BE795D3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ายงานสถานการณ์โรคติดต่อหรือโรคที่ยังไม่ทราบสาเหตุที่อาจเป็นโรคระบาดซึ่งเกิดขึ้นในเขตพื้นที่กทม.ต่ออธิบดีกรมควบคุมโรค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ABB428-A955-4EED-8402-426EFC54A633}" type="parTrans" cxnId="{EFC50F8F-B563-4822-B6F5-163C25A5260A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6787E4-0C27-4234-9D6D-97B2F8DF8817}" type="sibTrans" cxnId="{EFC50F8F-B563-4822-B6F5-163C25A5260A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ABFA00-64DC-4B28-A9F4-C0A49014FB05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0A75D7-5416-4172-AEB4-5273C207385B}" type="parTrans" cxnId="{04C226FF-11B9-429D-B9E1-12FA6D29F5C4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EB8B1B-7C22-47C7-8C2D-0B312E6A95B4}" type="sibTrans" cxnId="{04C226FF-11B9-429D-B9E1-12FA6D29F5C4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08FCC2-C39E-4B1C-8EBA-E3A28086AC95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สนับสนุน สงเสริม ติดตาม และประเมินผลการปฏิบัติงานของหน่วยงานที่เกี่ยวข้องภายในกทม.แล้วรายงานต่อคณะกรรมการโรคติดต่อแห่งชาติ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C625B6-1E28-4847-9200-306A27B0DB8E}" type="parTrans" cxnId="{3F984E94-C026-42C6-8346-50CFA4903FEE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7FFABB-12AC-4630-9FE0-3EE8F7FFEAEB}" type="sibTrans" cxnId="{3F984E94-C026-42C6-8346-50CFA4903FEE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5A926B-DE30-4B09-A975-BB28DE7B66C8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4CD141-2706-4DDF-BE6C-B375347BEFA5}" type="parTrans" cxnId="{52CCDA06-C140-42F1-87A2-98235F58608E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DA17A9-1BE5-4560-A870-F4775B6F8688}" type="sibTrans" cxnId="{52CCDA06-C140-42F1-87A2-98235F58608E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556BC72-262C-4C65-8C80-7834F9203454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แต่งตั้งคณะทำงานประจำช่องทางเข้าออกตามมาตรา 23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FDE532D-A3DA-4EC4-AA28-34104A463865}" type="parTrans" cxnId="{4B09D070-5D77-43EE-B304-886593B5CA66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6A73CA-A412-46BA-9F6D-17B349D96A5D}" type="sibTrans" cxnId="{4B09D070-5D77-43EE-B304-886593B5CA66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9A6CCC-F77B-4BEA-ACD5-DFCAD89C370F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4DED56-AA5D-4EA9-BE6D-DFE36BF60790}" type="parTrans" cxnId="{C72B5501-C300-45C6-9898-D58E24859F49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79B4E0-5457-40D0-8B84-02039EDE9C4F}" type="sibTrans" cxnId="{C72B5501-C300-45C6-9898-D58E24859F49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FA13502-3A81-4599-B38F-70B3799A711C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เรียกให้บุคคลใดๆมาให้ข้อเท็จจริงหรือแสดงความคิดเห็น หรือให้จัดส่งข้อมูลหรือเอกสารใดๆที่จำเป็นหรือข้อคิดเห็นมาเพื่อใช้ประกอบการพิจารณา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3F3B00-B0A0-4049-B224-4707CBF8CA60}" type="parTrans" cxnId="{60CD80CF-4C05-49BD-A6DF-922AEAE2AED3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36EFCD2-40D7-47F1-B002-9D33596C58AC}" type="sibTrans" cxnId="{60CD80CF-4C05-49BD-A6DF-922AEAE2AED3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B94DC81-2359-45A1-B258-44382E23731E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7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2620573-FF24-4D46-8405-5F837F0C8F35}" type="parTrans" cxnId="{DA0B811D-5DBF-4355-A6AB-1259B1318D36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0896BB2-119D-45D5-B15A-6432271B4178}" type="sibTrans" cxnId="{DA0B811D-5DBF-4355-A6AB-1259B1318D36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A8804E0-C329-4D14-A066-554105675D44}">
      <dgm:prSet custT="1"/>
      <dgm:spPr/>
      <dgm:t>
        <a:bodyPr/>
        <a:lstStyle/>
        <a:p>
          <a:r>
            <a:rPr lang="th-TH" sz="16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ดำเนินการอื่นใดที่เกี่ยวกับการควบคุมโรคติดต่อตามที่คณะกรรมการโรคติดต่อแห่งชาติหรือ ผวจ.มอบหมาย หรือตามที่บัญญัติไว้ในพรบ.นี้</a:t>
          </a:r>
          <a:endParaRPr lang="th-TH" sz="16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A084A9A-76D2-4F41-86E0-8A5B1CC1494C}" type="parTrans" cxnId="{9FDA4A80-B3E2-42E1-8F5B-C2D2BB5A0DC7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1DAF2F4-3193-409E-A903-AF6CBA6CF117}" type="sibTrans" cxnId="{9FDA4A80-B3E2-42E1-8F5B-C2D2BB5A0DC7}">
      <dgm:prSet/>
      <dgm:spPr/>
      <dgm:t>
        <a:bodyPr/>
        <a:lstStyle/>
        <a:p>
          <a:endParaRPr lang="th-TH" sz="1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582757-DF16-4506-AD88-AF9A9CE23C31}" type="pres">
      <dgm:prSet presAssocID="{0D56C460-2420-4340-8E26-E9B5776D65F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15F4E38-20C1-4197-8E1D-46257939CF08}" type="pres">
      <dgm:prSet presAssocID="{FB7F7235-CB56-4A28-B8BD-FFF248B3B352}" presName="composite" presStyleCnt="0"/>
      <dgm:spPr/>
    </dgm:pt>
    <dgm:pt modelId="{F4A6BB87-2486-48DB-A532-86076C36E509}" type="pres">
      <dgm:prSet presAssocID="{FB7F7235-CB56-4A28-B8BD-FFF248B3B352}" presName="parentText" presStyleLbl="alignNode1" presStyleIdx="0" presStyleCnt="7" custLinFactNeighborX="0" custLinFactNeighborY="-60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3920F9E-E723-48C5-9876-5699F14B63DA}" type="pres">
      <dgm:prSet presAssocID="{FB7F7235-CB56-4A28-B8BD-FFF248B3B352}" presName="descendantText" presStyleLbl="alignAcc1" presStyleIdx="0" presStyleCnt="7" custLinFactNeighborY="882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C768E3-F16F-401D-9614-898CCD36037D}" type="pres">
      <dgm:prSet presAssocID="{F33A1C5E-7B34-4713-BBA2-AED0CD6937F7}" presName="sp" presStyleCnt="0"/>
      <dgm:spPr/>
    </dgm:pt>
    <dgm:pt modelId="{5CB087D9-35E6-4F7E-A408-3EEBD0394127}" type="pres">
      <dgm:prSet presAssocID="{04578973-9DB5-492C-949B-75EB9AED32A8}" presName="composite" presStyleCnt="0"/>
      <dgm:spPr/>
    </dgm:pt>
    <dgm:pt modelId="{9BC34C61-2D5F-48CE-A3E5-444C5252F112}" type="pres">
      <dgm:prSet presAssocID="{04578973-9DB5-492C-949B-75EB9AED32A8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8A2DBF-7D01-4BB2-9229-B657D9F5458A}" type="pres">
      <dgm:prSet presAssocID="{04578973-9DB5-492C-949B-75EB9AED32A8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80B021B-439A-458A-933F-756B4ABC28AF}" type="pres">
      <dgm:prSet presAssocID="{7702764B-DB74-491A-8639-133696EC8B33}" presName="sp" presStyleCnt="0"/>
      <dgm:spPr/>
    </dgm:pt>
    <dgm:pt modelId="{38F483CF-35BB-4487-A639-283846D2C0C1}" type="pres">
      <dgm:prSet presAssocID="{8BA499EA-28E1-4D9B-BA7A-D67CFDAB0230}" presName="composite" presStyleCnt="0"/>
      <dgm:spPr/>
    </dgm:pt>
    <dgm:pt modelId="{38AE4EBA-61A0-4ACC-8CEC-03CF08021B0A}" type="pres">
      <dgm:prSet presAssocID="{8BA499EA-28E1-4D9B-BA7A-D67CFDAB0230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706FC98-A0D0-4B11-AB8D-72317094C201}" type="pres">
      <dgm:prSet presAssocID="{8BA499EA-28E1-4D9B-BA7A-D67CFDAB0230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B59B477-80A0-41AF-9D24-5EB3A8A56466}" type="pres">
      <dgm:prSet presAssocID="{1EF2B7C9-3F28-49AD-BE72-90C739394888}" presName="sp" presStyleCnt="0"/>
      <dgm:spPr/>
    </dgm:pt>
    <dgm:pt modelId="{A4FDB628-D546-4CBC-92DC-18C039164768}" type="pres">
      <dgm:prSet presAssocID="{E8ABFA00-64DC-4B28-A9F4-C0A49014FB05}" presName="composite" presStyleCnt="0"/>
      <dgm:spPr/>
    </dgm:pt>
    <dgm:pt modelId="{A2A27155-1D2F-4D0C-96C4-547B535EA758}" type="pres">
      <dgm:prSet presAssocID="{E8ABFA00-64DC-4B28-A9F4-C0A49014FB05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D6DFC7-979D-40D8-BFA2-0AC749C62128}" type="pres">
      <dgm:prSet presAssocID="{E8ABFA00-64DC-4B28-A9F4-C0A49014FB05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C9416B6-8310-4EC6-811D-D44FC26D09D1}" type="pres">
      <dgm:prSet presAssocID="{99EB8B1B-7C22-47C7-8C2D-0B312E6A95B4}" presName="sp" presStyleCnt="0"/>
      <dgm:spPr/>
    </dgm:pt>
    <dgm:pt modelId="{739492EB-2246-46F1-91AD-60AAEB06B7CB}" type="pres">
      <dgm:prSet presAssocID="{C35A926B-DE30-4B09-A975-BB28DE7B66C8}" presName="composite" presStyleCnt="0"/>
      <dgm:spPr/>
    </dgm:pt>
    <dgm:pt modelId="{03909187-844F-463D-B62A-77DD8DCA3B3D}" type="pres">
      <dgm:prSet presAssocID="{C35A926B-DE30-4B09-A975-BB28DE7B66C8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D9BB92F-F4F0-46D3-833D-2A32F01A484B}" type="pres">
      <dgm:prSet presAssocID="{C35A926B-DE30-4B09-A975-BB28DE7B66C8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DF39014-DCA6-42F0-A8CB-63FDCEF5F447}" type="pres">
      <dgm:prSet presAssocID="{10DA17A9-1BE5-4560-A870-F4775B6F8688}" presName="sp" presStyleCnt="0"/>
      <dgm:spPr/>
    </dgm:pt>
    <dgm:pt modelId="{DAF0B646-6691-4A76-8028-ED3890535BE4}" type="pres">
      <dgm:prSet presAssocID="{359A6CCC-F77B-4BEA-ACD5-DFCAD89C370F}" presName="composite" presStyleCnt="0"/>
      <dgm:spPr/>
    </dgm:pt>
    <dgm:pt modelId="{5D9056CC-72F0-4D55-B965-14970904A34B}" type="pres">
      <dgm:prSet presAssocID="{359A6CCC-F77B-4BEA-ACD5-DFCAD89C370F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65DB200-F5B0-45C2-B1DA-1BDD72271303}" type="pres">
      <dgm:prSet presAssocID="{359A6CCC-F77B-4BEA-ACD5-DFCAD89C370F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7FBA3E3-9F58-44E5-B554-9568C2C9B1BB}" type="pres">
      <dgm:prSet presAssocID="{8379B4E0-5457-40D0-8B84-02039EDE9C4F}" presName="sp" presStyleCnt="0"/>
      <dgm:spPr/>
    </dgm:pt>
    <dgm:pt modelId="{CF1F5862-7074-4891-8A60-C75676435ECF}" type="pres">
      <dgm:prSet presAssocID="{7B94DC81-2359-45A1-B258-44382E23731E}" presName="composite" presStyleCnt="0"/>
      <dgm:spPr/>
    </dgm:pt>
    <dgm:pt modelId="{9737BA80-9B8F-4953-BA1F-E670908A91DC}" type="pres">
      <dgm:prSet presAssocID="{7B94DC81-2359-45A1-B258-44382E23731E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6382BDE-229D-4D4A-A557-7C07FFAB5C31}" type="pres">
      <dgm:prSet presAssocID="{7B94DC81-2359-45A1-B258-44382E23731E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D796443-FAC7-4805-97ED-BF66266FC2DE}" type="presOf" srcId="{E420824F-BD65-4124-B436-E60D86C87F79}" destId="{F78A2DBF-7D01-4BB2-9229-B657D9F5458A}" srcOrd="0" destOrd="0" presId="urn:microsoft.com/office/officeart/2005/8/layout/chevron2"/>
    <dgm:cxn modelId="{2334317F-45A3-430C-95E2-FB193274075B}" type="presOf" srcId="{E8ABFA00-64DC-4B28-A9F4-C0A49014FB05}" destId="{A2A27155-1D2F-4D0C-96C4-547B535EA758}" srcOrd="0" destOrd="0" presId="urn:microsoft.com/office/officeart/2005/8/layout/chevron2"/>
    <dgm:cxn modelId="{9217A0C3-1306-4472-8524-F1BB94DCFC47}" type="presOf" srcId="{7B94DC81-2359-45A1-B258-44382E23731E}" destId="{9737BA80-9B8F-4953-BA1F-E670908A91DC}" srcOrd="0" destOrd="0" presId="urn:microsoft.com/office/officeart/2005/8/layout/chevron2"/>
    <dgm:cxn modelId="{300A4555-6113-426C-99FC-29CFA40FD4B9}" srcId="{0D56C460-2420-4340-8E26-E9B5776D65F7}" destId="{04578973-9DB5-492C-949B-75EB9AED32A8}" srcOrd="1" destOrd="0" parTransId="{0C6FE15C-0D8F-425A-B267-54484DD37EA6}" sibTransId="{7702764B-DB74-491A-8639-133696EC8B33}"/>
    <dgm:cxn modelId="{DA0B811D-5DBF-4355-A6AB-1259B1318D36}" srcId="{0D56C460-2420-4340-8E26-E9B5776D65F7}" destId="{7B94DC81-2359-45A1-B258-44382E23731E}" srcOrd="6" destOrd="0" parTransId="{62620573-FF24-4D46-8405-5F837F0C8F35}" sibTransId="{E0896BB2-119D-45D5-B15A-6432271B4178}"/>
    <dgm:cxn modelId="{C43276AB-98AF-405D-950D-D84AD23735BD}" type="presOf" srcId="{3BA627FF-FF83-4D07-8C19-A6285A351EA7}" destId="{73920F9E-E723-48C5-9876-5699F14B63DA}" srcOrd="0" destOrd="0" presId="urn:microsoft.com/office/officeart/2005/8/layout/chevron2"/>
    <dgm:cxn modelId="{40D74DD7-D4C6-4842-BF90-73466FB83647}" type="presOf" srcId="{C35A926B-DE30-4B09-A975-BB28DE7B66C8}" destId="{03909187-844F-463D-B62A-77DD8DCA3B3D}" srcOrd="0" destOrd="0" presId="urn:microsoft.com/office/officeart/2005/8/layout/chevron2"/>
    <dgm:cxn modelId="{C72B5501-C300-45C6-9898-D58E24859F49}" srcId="{0D56C460-2420-4340-8E26-E9B5776D65F7}" destId="{359A6CCC-F77B-4BEA-ACD5-DFCAD89C370F}" srcOrd="5" destOrd="0" parTransId="{8D4DED56-AA5D-4EA9-BE6D-DFE36BF60790}" sibTransId="{8379B4E0-5457-40D0-8B84-02039EDE9C4F}"/>
    <dgm:cxn modelId="{50EE6459-B05F-4004-91F2-EA4E92F035BF}" type="presOf" srcId="{8BA499EA-28E1-4D9B-BA7A-D67CFDAB0230}" destId="{38AE4EBA-61A0-4ACC-8CEC-03CF08021B0A}" srcOrd="0" destOrd="0" presId="urn:microsoft.com/office/officeart/2005/8/layout/chevron2"/>
    <dgm:cxn modelId="{78CCAE11-4E0B-4E13-B3E7-79B9B955F782}" type="presOf" srcId="{04578973-9DB5-492C-949B-75EB9AED32A8}" destId="{9BC34C61-2D5F-48CE-A3E5-444C5252F112}" srcOrd="0" destOrd="0" presId="urn:microsoft.com/office/officeart/2005/8/layout/chevron2"/>
    <dgm:cxn modelId="{9FDA4A80-B3E2-42E1-8F5B-C2D2BB5A0DC7}" srcId="{7B94DC81-2359-45A1-B258-44382E23731E}" destId="{5A8804E0-C329-4D14-A066-554105675D44}" srcOrd="0" destOrd="0" parTransId="{6A084A9A-76D2-4F41-86E0-8A5B1CC1494C}" sibTransId="{11DAF2F4-3193-409E-A903-AF6CBA6CF117}"/>
    <dgm:cxn modelId="{48313563-DBBC-4EEA-9464-423649A2F86C}" type="presOf" srcId="{FFA13502-3A81-4599-B38F-70B3799A711C}" destId="{F65DB200-F5B0-45C2-B1DA-1BDD72271303}" srcOrd="0" destOrd="0" presId="urn:microsoft.com/office/officeart/2005/8/layout/chevron2"/>
    <dgm:cxn modelId="{42A7C905-A220-4ED0-B9C1-87606E72AEDD}" type="presOf" srcId="{359A6CCC-F77B-4BEA-ACD5-DFCAD89C370F}" destId="{5D9056CC-72F0-4D55-B965-14970904A34B}" srcOrd="0" destOrd="0" presId="urn:microsoft.com/office/officeart/2005/8/layout/chevron2"/>
    <dgm:cxn modelId="{6CFACD46-9318-46E5-B50B-A966D62EE93C}" type="presOf" srcId="{5A8804E0-C329-4D14-A066-554105675D44}" destId="{16382BDE-229D-4D4A-A557-7C07FFAB5C31}" srcOrd="0" destOrd="0" presId="urn:microsoft.com/office/officeart/2005/8/layout/chevron2"/>
    <dgm:cxn modelId="{60CD80CF-4C05-49BD-A6DF-922AEAE2AED3}" srcId="{359A6CCC-F77B-4BEA-ACD5-DFCAD89C370F}" destId="{FFA13502-3A81-4599-B38F-70B3799A711C}" srcOrd="0" destOrd="0" parTransId="{8B3F3B00-B0A0-4049-B224-4707CBF8CA60}" sibTransId="{436EFCD2-40D7-47F1-B002-9D33596C58AC}"/>
    <dgm:cxn modelId="{52CCDA06-C140-42F1-87A2-98235F58608E}" srcId="{0D56C460-2420-4340-8E26-E9B5776D65F7}" destId="{C35A926B-DE30-4B09-A975-BB28DE7B66C8}" srcOrd="4" destOrd="0" parTransId="{ED4CD141-2706-4DDF-BE6C-B375347BEFA5}" sibTransId="{10DA17A9-1BE5-4560-A870-F4775B6F8688}"/>
    <dgm:cxn modelId="{4DB42FA3-1673-4CA7-BF7A-CA839A161F1D}" srcId="{0D56C460-2420-4340-8E26-E9B5776D65F7}" destId="{8BA499EA-28E1-4D9B-BA7A-D67CFDAB0230}" srcOrd="2" destOrd="0" parTransId="{AD0C59D0-5C93-4E43-8527-B95992AD4A11}" sibTransId="{1EF2B7C9-3F28-49AD-BE72-90C739394888}"/>
    <dgm:cxn modelId="{3A60ABCE-983A-4016-973D-185C5AB84597}" type="presOf" srcId="{B556BC72-262C-4C65-8C80-7834F9203454}" destId="{8D9BB92F-F4F0-46D3-833D-2A32F01A484B}" srcOrd="0" destOrd="0" presId="urn:microsoft.com/office/officeart/2005/8/layout/chevron2"/>
    <dgm:cxn modelId="{75AA3B30-0972-4E20-B6D2-7A1BB16D6AC1}" srcId="{04578973-9DB5-492C-949B-75EB9AED32A8}" destId="{E420824F-BD65-4124-B436-E60D86C87F79}" srcOrd="0" destOrd="0" parTransId="{3F387E1D-390B-47B6-859B-826DE480B8BA}" sibTransId="{52FD55CA-943E-4743-8FF7-D748BB035268}"/>
    <dgm:cxn modelId="{40601EE1-0D8C-4439-A3D4-AFB47D6B4F90}" type="presOf" srcId="{7108FCC2-C39E-4B1C-8EBA-E3A28086AC95}" destId="{37D6DFC7-979D-40D8-BFA2-0AC749C62128}" srcOrd="0" destOrd="0" presId="urn:microsoft.com/office/officeart/2005/8/layout/chevron2"/>
    <dgm:cxn modelId="{04C226FF-11B9-429D-B9E1-12FA6D29F5C4}" srcId="{0D56C460-2420-4340-8E26-E9B5776D65F7}" destId="{E8ABFA00-64DC-4B28-A9F4-C0A49014FB05}" srcOrd="3" destOrd="0" parTransId="{A70A75D7-5416-4172-AEB4-5273C207385B}" sibTransId="{99EB8B1B-7C22-47C7-8C2D-0B312E6A95B4}"/>
    <dgm:cxn modelId="{3F984E94-C026-42C6-8346-50CFA4903FEE}" srcId="{E8ABFA00-64DC-4B28-A9F4-C0A49014FB05}" destId="{7108FCC2-C39E-4B1C-8EBA-E3A28086AC95}" srcOrd="0" destOrd="0" parTransId="{DDC625B6-1E28-4847-9200-306A27B0DB8E}" sibTransId="{067FFABB-12AC-4630-9FE0-3EE8F7FFEAEB}"/>
    <dgm:cxn modelId="{3566A239-798F-4D31-989D-743EED799DA1}" srcId="{FB7F7235-CB56-4A28-B8BD-FFF248B3B352}" destId="{3BA627FF-FF83-4D07-8C19-A6285A351EA7}" srcOrd="0" destOrd="0" parTransId="{96897631-C8B8-4B5E-8862-36ADFDDA46B4}" sibTransId="{EAE012DB-E8F9-450A-8632-F08498DBE4EE}"/>
    <dgm:cxn modelId="{38D62935-A4CD-4D9A-A205-9AE5B3D44D0E}" type="presOf" srcId="{0D56C460-2420-4340-8E26-E9B5776D65F7}" destId="{C6582757-DF16-4506-AD88-AF9A9CE23C31}" srcOrd="0" destOrd="0" presId="urn:microsoft.com/office/officeart/2005/8/layout/chevron2"/>
    <dgm:cxn modelId="{EFC50F8F-B563-4822-B6F5-163C25A5260A}" srcId="{8BA499EA-28E1-4D9B-BA7A-D67CFDAB0230}" destId="{D35527C0-C511-45E5-BD1E-DAEC1BE795D3}" srcOrd="0" destOrd="0" parTransId="{FEABB428-A955-4EED-8402-426EFC54A633}" sibTransId="{406787E4-0C27-4234-9D6D-97B2F8DF8817}"/>
    <dgm:cxn modelId="{35F5AF42-E9A1-4A04-BD56-9D49E091E14C}" srcId="{0D56C460-2420-4340-8E26-E9B5776D65F7}" destId="{FB7F7235-CB56-4A28-B8BD-FFF248B3B352}" srcOrd="0" destOrd="0" parTransId="{7F4DD59D-71B3-47C2-9FF2-C2D1602C557A}" sibTransId="{F33A1C5E-7B34-4713-BBA2-AED0CD6937F7}"/>
    <dgm:cxn modelId="{4B09D070-5D77-43EE-B304-886593B5CA66}" srcId="{C35A926B-DE30-4B09-A975-BB28DE7B66C8}" destId="{B556BC72-262C-4C65-8C80-7834F9203454}" srcOrd="0" destOrd="0" parTransId="{FFDE532D-A3DA-4EC4-AA28-34104A463865}" sibTransId="{676A73CA-A412-46BA-9F6D-17B349D96A5D}"/>
    <dgm:cxn modelId="{AB963C47-00B0-404C-9C6B-279A6D8CA3F6}" type="presOf" srcId="{D35527C0-C511-45E5-BD1E-DAEC1BE795D3}" destId="{B706FC98-A0D0-4B11-AB8D-72317094C201}" srcOrd="0" destOrd="0" presId="urn:microsoft.com/office/officeart/2005/8/layout/chevron2"/>
    <dgm:cxn modelId="{F09BA2A6-2494-43AB-A311-60CDD3C014B2}" type="presOf" srcId="{FB7F7235-CB56-4A28-B8BD-FFF248B3B352}" destId="{F4A6BB87-2486-48DB-A532-86076C36E509}" srcOrd="0" destOrd="0" presId="urn:microsoft.com/office/officeart/2005/8/layout/chevron2"/>
    <dgm:cxn modelId="{8FFB15EF-F90B-491F-B3C9-EEE596AD7A79}" type="presParOf" srcId="{C6582757-DF16-4506-AD88-AF9A9CE23C31}" destId="{015F4E38-20C1-4197-8E1D-46257939CF08}" srcOrd="0" destOrd="0" presId="urn:microsoft.com/office/officeart/2005/8/layout/chevron2"/>
    <dgm:cxn modelId="{BD7E89D8-1413-4D15-AF81-C2CE41149216}" type="presParOf" srcId="{015F4E38-20C1-4197-8E1D-46257939CF08}" destId="{F4A6BB87-2486-48DB-A532-86076C36E509}" srcOrd="0" destOrd="0" presId="urn:microsoft.com/office/officeart/2005/8/layout/chevron2"/>
    <dgm:cxn modelId="{3CF22897-CEC0-4AA7-B41B-5EDD8F6D4F32}" type="presParOf" srcId="{015F4E38-20C1-4197-8E1D-46257939CF08}" destId="{73920F9E-E723-48C5-9876-5699F14B63DA}" srcOrd="1" destOrd="0" presId="urn:microsoft.com/office/officeart/2005/8/layout/chevron2"/>
    <dgm:cxn modelId="{BF8A5C5D-C13B-402A-B93A-D4AD79D9F669}" type="presParOf" srcId="{C6582757-DF16-4506-AD88-AF9A9CE23C31}" destId="{E7C768E3-F16F-401D-9614-898CCD36037D}" srcOrd="1" destOrd="0" presId="urn:microsoft.com/office/officeart/2005/8/layout/chevron2"/>
    <dgm:cxn modelId="{6A9C532B-D15F-4809-8DCE-2DBDAAD959BD}" type="presParOf" srcId="{C6582757-DF16-4506-AD88-AF9A9CE23C31}" destId="{5CB087D9-35E6-4F7E-A408-3EEBD0394127}" srcOrd="2" destOrd="0" presId="urn:microsoft.com/office/officeart/2005/8/layout/chevron2"/>
    <dgm:cxn modelId="{5435DEC1-ADA3-453E-A155-F5A375161ADA}" type="presParOf" srcId="{5CB087D9-35E6-4F7E-A408-3EEBD0394127}" destId="{9BC34C61-2D5F-48CE-A3E5-444C5252F112}" srcOrd="0" destOrd="0" presId="urn:microsoft.com/office/officeart/2005/8/layout/chevron2"/>
    <dgm:cxn modelId="{E0A789B6-B0C7-41E8-885E-564A0413411C}" type="presParOf" srcId="{5CB087D9-35E6-4F7E-A408-3EEBD0394127}" destId="{F78A2DBF-7D01-4BB2-9229-B657D9F5458A}" srcOrd="1" destOrd="0" presId="urn:microsoft.com/office/officeart/2005/8/layout/chevron2"/>
    <dgm:cxn modelId="{DAB4BA9B-0AD1-4397-BDD5-99E041F49B8F}" type="presParOf" srcId="{C6582757-DF16-4506-AD88-AF9A9CE23C31}" destId="{B80B021B-439A-458A-933F-756B4ABC28AF}" srcOrd="3" destOrd="0" presId="urn:microsoft.com/office/officeart/2005/8/layout/chevron2"/>
    <dgm:cxn modelId="{1E3ACDB4-F3D5-4F2A-B737-3C152AB983EA}" type="presParOf" srcId="{C6582757-DF16-4506-AD88-AF9A9CE23C31}" destId="{38F483CF-35BB-4487-A639-283846D2C0C1}" srcOrd="4" destOrd="0" presId="urn:microsoft.com/office/officeart/2005/8/layout/chevron2"/>
    <dgm:cxn modelId="{DA657773-7FDC-4219-8984-80D6AEF2A82B}" type="presParOf" srcId="{38F483CF-35BB-4487-A639-283846D2C0C1}" destId="{38AE4EBA-61A0-4ACC-8CEC-03CF08021B0A}" srcOrd="0" destOrd="0" presId="urn:microsoft.com/office/officeart/2005/8/layout/chevron2"/>
    <dgm:cxn modelId="{2775EE7B-DF0E-4ADD-98FA-AA79D0679A9A}" type="presParOf" srcId="{38F483CF-35BB-4487-A639-283846D2C0C1}" destId="{B706FC98-A0D0-4B11-AB8D-72317094C201}" srcOrd="1" destOrd="0" presId="urn:microsoft.com/office/officeart/2005/8/layout/chevron2"/>
    <dgm:cxn modelId="{AA3DCD36-E128-4247-8CAD-30507F9151AB}" type="presParOf" srcId="{C6582757-DF16-4506-AD88-AF9A9CE23C31}" destId="{EB59B477-80A0-41AF-9D24-5EB3A8A56466}" srcOrd="5" destOrd="0" presId="urn:microsoft.com/office/officeart/2005/8/layout/chevron2"/>
    <dgm:cxn modelId="{7C0AE1A3-DA1D-4351-85EC-46287C5E02B6}" type="presParOf" srcId="{C6582757-DF16-4506-AD88-AF9A9CE23C31}" destId="{A4FDB628-D546-4CBC-92DC-18C039164768}" srcOrd="6" destOrd="0" presId="urn:microsoft.com/office/officeart/2005/8/layout/chevron2"/>
    <dgm:cxn modelId="{0A3F547A-D264-45D6-A125-1E6603A5E8D5}" type="presParOf" srcId="{A4FDB628-D546-4CBC-92DC-18C039164768}" destId="{A2A27155-1D2F-4D0C-96C4-547B535EA758}" srcOrd="0" destOrd="0" presId="urn:microsoft.com/office/officeart/2005/8/layout/chevron2"/>
    <dgm:cxn modelId="{2E171773-8E86-40D2-9FB2-6A967AD9BDEF}" type="presParOf" srcId="{A4FDB628-D546-4CBC-92DC-18C039164768}" destId="{37D6DFC7-979D-40D8-BFA2-0AC749C62128}" srcOrd="1" destOrd="0" presId="urn:microsoft.com/office/officeart/2005/8/layout/chevron2"/>
    <dgm:cxn modelId="{D75B1973-8866-4883-8236-9CBA0E6004E2}" type="presParOf" srcId="{C6582757-DF16-4506-AD88-AF9A9CE23C31}" destId="{0C9416B6-8310-4EC6-811D-D44FC26D09D1}" srcOrd="7" destOrd="0" presId="urn:microsoft.com/office/officeart/2005/8/layout/chevron2"/>
    <dgm:cxn modelId="{5A600FEA-D7C6-4F26-80F9-85E179C3A9BD}" type="presParOf" srcId="{C6582757-DF16-4506-AD88-AF9A9CE23C31}" destId="{739492EB-2246-46F1-91AD-60AAEB06B7CB}" srcOrd="8" destOrd="0" presId="urn:microsoft.com/office/officeart/2005/8/layout/chevron2"/>
    <dgm:cxn modelId="{1F9D3A97-6E7E-4416-BF27-6C7CA0C03D84}" type="presParOf" srcId="{739492EB-2246-46F1-91AD-60AAEB06B7CB}" destId="{03909187-844F-463D-B62A-77DD8DCA3B3D}" srcOrd="0" destOrd="0" presId="urn:microsoft.com/office/officeart/2005/8/layout/chevron2"/>
    <dgm:cxn modelId="{AF28F5AD-FDB4-45FE-B7F7-F0715DBDC95B}" type="presParOf" srcId="{739492EB-2246-46F1-91AD-60AAEB06B7CB}" destId="{8D9BB92F-F4F0-46D3-833D-2A32F01A484B}" srcOrd="1" destOrd="0" presId="urn:microsoft.com/office/officeart/2005/8/layout/chevron2"/>
    <dgm:cxn modelId="{58739598-3B88-494F-8A0E-D572B317AB4C}" type="presParOf" srcId="{C6582757-DF16-4506-AD88-AF9A9CE23C31}" destId="{6DF39014-DCA6-42F0-A8CB-63FDCEF5F447}" srcOrd="9" destOrd="0" presId="urn:microsoft.com/office/officeart/2005/8/layout/chevron2"/>
    <dgm:cxn modelId="{5426D17B-F289-46E6-AE39-2FA971619165}" type="presParOf" srcId="{C6582757-DF16-4506-AD88-AF9A9CE23C31}" destId="{DAF0B646-6691-4A76-8028-ED3890535BE4}" srcOrd="10" destOrd="0" presId="urn:microsoft.com/office/officeart/2005/8/layout/chevron2"/>
    <dgm:cxn modelId="{AA96B422-7F02-4DAB-B056-CEB893B55C28}" type="presParOf" srcId="{DAF0B646-6691-4A76-8028-ED3890535BE4}" destId="{5D9056CC-72F0-4D55-B965-14970904A34B}" srcOrd="0" destOrd="0" presId="urn:microsoft.com/office/officeart/2005/8/layout/chevron2"/>
    <dgm:cxn modelId="{C857BBBD-5E9C-4223-ACB7-CBFDD3F286D1}" type="presParOf" srcId="{DAF0B646-6691-4A76-8028-ED3890535BE4}" destId="{F65DB200-F5B0-45C2-B1DA-1BDD72271303}" srcOrd="1" destOrd="0" presId="urn:microsoft.com/office/officeart/2005/8/layout/chevron2"/>
    <dgm:cxn modelId="{A5541BC1-541D-45EB-B0D6-9FF910B5891C}" type="presParOf" srcId="{C6582757-DF16-4506-AD88-AF9A9CE23C31}" destId="{C7FBA3E3-9F58-44E5-B554-9568C2C9B1BB}" srcOrd="11" destOrd="0" presId="urn:microsoft.com/office/officeart/2005/8/layout/chevron2"/>
    <dgm:cxn modelId="{19B5DEA6-C62A-4213-9FF8-9FE34E0AA688}" type="presParOf" srcId="{C6582757-DF16-4506-AD88-AF9A9CE23C31}" destId="{CF1F5862-7074-4891-8A60-C75676435ECF}" srcOrd="12" destOrd="0" presId="urn:microsoft.com/office/officeart/2005/8/layout/chevron2"/>
    <dgm:cxn modelId="{6ACD926E-E4C5-430D-A078-013D17E7A25D}" type="presParOf" srcId="{CF1F5862-7074-4891-8A60-C75676435ECF}" destId="{9737BA80-9B8F-4953-BA1F-E670908A91DC}" srcOrd="0" destOrd="0" presId="urn:microsoft.com/office/officeart/2005/8/layout/chevron2"/>
    <dgm:cxn modelId="{7782E5F9-2FFE-4A32-B412-EE7878899742}" type="presParOf" srcId="{CF1F5862-7074-4891-8A60-C75676435ECF}" destId="{16382BDE-229D-4D4A-A557-7C07FFAB5C3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56C460-2420-4340-8E26-E9B5776D65F7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FB7F7235-CB56-4A28-B8BD-FFF248B3B352}">
      <dgm:prSet custT="1"/>
      <dgm:spPr/>
      <dgm:t>
        <a:bodyPr/>
        <a:lstStyle/>
        <a:p>
          <a:pPr rtl="0"/>
          <a:r>
            <a:rPr lang="th-TH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th-TH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4DD59D-71B3-47C2-9FF2-C2D1602C557A}" type="parTrans" cxnId="{35F5AF42-E9A1-4A04-BD56-9D49E091E14C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3A1C5E-7B34-4713-BBA2-AED0CD6937F7}" type="sibTrans" cxnId="{35F5AF42-E9A1-4A04-BD56-9D49E091E14C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BA627FF-FF83-4D07-8C19-A6285A351EA7}">
      <dgm:prSet custT="1"/>
      <dgm:spPr/>
      <dgm:t>
        <a:bodyPr/>
        <a:lstStyle/>
        <a:p>
          <a:r>
            <a:rPr lang="th-TH" sz="20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จัดทำแผนปฏิบัติการเฝ้าระวัง ป้องกัน ควบคุมโรคติดต่อระหว่างประเทศและแผนเตรียมพร้อมรับสถานการณ์ฉุกเฉินด้านสาธารณสุข</a:t>
          </a:r>
          <a:endParaRPr lang="th-TH" sz="20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6897631-C8B8-4B5E-8862-36ADFDDA46B4}" type="parTrans" cxnId="{3566A239-798F-4D31-989D-743EED799DA1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AE012DB-E8F9-450A-8632-F08498DBE4EE}" type="sibTrans" cxnId="{3566A239-798F-4D31-989D-743EED799DA1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578973-9DB5-492C-949B-75EB9AED32A8}">
      <dgm:prSet custT="1"/>
      <dgm:spPr/>
      <dgm:t>
        <a:bodyPr/>
        <a:lstStyle/>
        <a:p>
          <a:r>
            <a:rPr lang="th-TH" sz="20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th-TH" sz="20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C6FE15C-0D8F-425A-B267-54484DD37EA6}" type="parTrans" cxnId="{300A4555-6113-426C-99FC-29CFA40FD4B9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702764B-DB74-491A-8639-133696EC8B33}" type="sibTrans" cxnId="{300A4555-6113-426C-99FC-29CFA40FD4B9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20824F-BD65-4124-B436-E60D86C87F79}">
      <dgm:prSet custT="1"/>
      <dgm:spPr/>
      <dgm:t>
        <a:bodyPr/>
        <a:lstStyle/>
        <a:p>
          <a:r>
            <a:rPr lang="th-TH" sz="20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ประสาน สนับสนุน และติดตามประเมินผลการดำเนินงานตามแผนในข้อ 1</a:t>
          </a:r>
          <a:endParaRPr lang="th-TH" sz="20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387E1D-390B-47B6-859B-826DE480B8BA}" type="parTrans" cxnId="{75AA3B30-0972-4E20-B6D2-7A1BB16D6AC1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FD55CA-943E-4743-8FF7-D748BB035268}" type="sibTrans" cxnId="{75AA3B30-0972-4E20-B6D2-7A1BB16D6AC1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A499EA-28E1-4D9B-BA7A-D67CFDAB0230}">
      <dgm:prSet custT="1"/>
      <dgm:spPr/>
      <dgm:t>
        <a:bodyPr/>
        <a:lstStyle/>
        <a:p>
          <a:r>
            <a:rPr lang="th-TH" sz="20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th-TH" sz="20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D0C59D0-5C93-4E43-8527-B95992AD4A11}" type="parTrans" cxnId="{4DB42FA3-1673-4CA7-BF7A-CA839A161F1D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F2B7C9-3F28-49AD-BE72-90C739394888}" type="sibTrans" cxnId="{4DB42FA3-1673-4CA7-BF7A-CA839A161F1D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35527C0-C511-45E5-BD1E-DAEC1BE795D3}">
      <dgm:prSet custT="1"/>
      <dgm:spPr/>
      <dgm:t>
        <a:bodyPr/>
        <a:lstStyle/>
        <a:p>
          <a:r>
            <a:rPr lang="th-TH" sz="20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จัดทำแผนการติดต่อสื่อสารกับหน่วยงานที่เกี่ยวข้องกับการเฝ้าระวัง ป้องกัน และควบคุมโรคติดต่อระหว่างประเทศ</a:t>
          </a:r>
          <a:endParaRPr lang="th-TH" sz="20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ABB428-A955-4EED-8402-426EFC54A633}" type="parTrans" cxnId="{EFC50F8F-B563-4822-B6F5-163C25A5260A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6787E4-0C27-4234-9D6D-97B2F8DF8817}" type="sibTrans" cxnId="{EFC50F8F-B563-4822-B6F5-163C25A5260A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ABFA00-64DC-4B28-A9F4-C0A49014FB05}">
      <dgm:prSet custT="1"/>
      <dgm:spPr/>
      <dgm:t>
        <a:bodyPr/>
        <a:lstStyle/>
        <a:p>
          <a:r>
            <a:rPr lang="th-TH" sz="20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endParaRPr lang="th-TH" sz="20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0A75D7-5416-4172-AEB4-5273C207385B}" type="parTrans" cxnId="{04C226FF-11B9-429D-B9E1-12FA6D29F5C4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EB8B1B-7C22-47C7-8C2D-0B312E6A95B4}" type="sibTrans" cxnId="{04C226FF-11B9-429D-B9E1-12FA6D29F5C4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08FCC2-C39E-4B1C-8EBA-E3A28086AC95}">
      <dgm:prSet custT="1"/>
      <dgm:spPr/>
      <dgm:t>
        <a:bodyPr/>
        <a:lstStyle/>
        <a:p>
          <a:r>
            <a:rPr lang="th-TH" sz="20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ดำเนินการอื่นใดที่เกี่ยวกับการเฝ้าระวัง ป้องกัน และควบคุมโรคติดต่อตามที่คณะกรรมการหรือคณะกรรมการโรคติดต่อจังหวัดมอบหมาย</a:t>
          </a:r>
          <a:endParaRPr lang="th-TH" sz="20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C625B6-1E28-4847-9200-306A27B0DB8E}" type="parTrans" cxnId="{3F984E94-C026-42C6-8346-50CFA4903FEE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7FFABB-12AC-4630-9FE0-3EE8F7FFEAEB}" type="sibTrans" cxnId="{3F984E94-C026-42C6-8346-50CFA4903FEE}">
      <dgm:prSet/>
      <dgm:spPr/>
      <dgm:t>
        <a:bodyPr/>
        <a:lstStyle/>
        <a:p>
          <a:endParaRPr lang="th-TH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582757-DF16-4506-AD88-AF9A9CE23C31}" type="pres">
      <dgm:prSet presAssocID="{0D56C460-2420-4340-8E26-E9B5776D65F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15F4E38-20C1-4197-8E1D-46257939CF08}" type="pres">
      <dgm:prSet presAssocID="{FB7F7235-CB56-4A28-B8BD-FFF248B3B352}" presName="composite" presStyleCnt="0"/>
      <dgm:spPr/>
    </dgm:pt>
    <dgm:pt modelId="{F4A6BB87-2486-48DB-A532-86076C36E509}" type="pres">
      <dgm:prSet presAssocID="{FB7F7235-CB56-4A28-B8BD-FFF248B3B352}" presName="parentText" presStyleLbl="alignNode1" presStyleIdx="0" presStyleCnt="4" custLinFactNeighborX="0" custLinFactNeighborY="-60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3920F9E-E723-48C5-9876-5699F14B63DA}" type="pres">
      <dgm:prSet presAssocID="{FB7F7235-CB56-4A28-B8BD-FFF248B3B352}" presName="descendantText" presStyleLbl="alignAcc1" presStyleIdx="0" presStyleCnt="4" custLinFactNeighborY="882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C768E3-F16F-401D-9614-898CCD36037D}" type="pres">
      <dgm:prSet presAssocID="{F33A1C5E-7B34-4713-BBA2-AED0CD6937F7}" presName="sp" presStyleCnt="0"/>
      <dgm:spPr/>
    </dgm:pt>
    <dgm:pt modelId="{5CB087D9-35E6-4F7E-A408-3EEBD0394127}" type="pres">
      <dgm:prSet presAssocID="{04578973-9DB5-492C-949B-75EB9AED32A8}" presName="composite" presStyleCnt="0"/>
      <dgm:spPr/>
    </dgm:pt>
    <dgm:pt modelId="{9BC34C61-2D5F-48CE-A3E5-444C5252F112}" type="pres">
      <dgm:prSet presAssocID="{04578973-9DB5-492C-949B-75EB9AED32A8}" presName="parentText" presStyleLbl="alignNode1" presStyleIdx="1" presStyleCnt="4" custScaleX="9680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8A2DBF-7D01-4BB2-9229-B657D9F5458A}" type="pres">
      <dgm:prSet presAssocID="{04578973-9DB5-492C-949B-75EB9AED32A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80B021B-439A-458A-933F-756B4ABC28AF}" type="pres">
      <dgm:prSet presAssocID="{7702764B-DB74-491A-8639-133696EC8B33}" presName="sp" presStyleCnt="0"/>
      <dgm:spPr/>
    </dgm:pt>
    <dgm:pt modelId="{38F483CF-35BB-4487-A639-283846D2C0C1}" type="pres">
      <dgm:prSet presAssocID="{8BA499EA-28E1-4D9B-BA7A-D67CFDAB0230}" presName="composite" presStyleCnt="0"/>
      <dgm:spPr/>
    </dgm:pt>
    <dgm:pt modelId="{38AE4EBA-61A0-4ACC-8CEC-03CF08021B0A}" type="pres">
      <dgm:prSet presAssocID="{8BA499EA-28E1-4D9B-BA7A-D67CFDAB023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706FC98-A0D0-4B11-AB8D-72317094C201}" type="pres">
      <dgm:prSet presAssocID="{8BA499EA-28E1-4D9B-BA7A-D67CFDAB023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B59B477-80A0-41AF-9D24-5EB3A8A56466}" type="pres">
      <dgm:prSet presAssocID="{1EF2B7C9-3F28-49AD-BE72-90C739394888}" presName="sp" presStyleCnt="0"/>
      <dgm:spPr/>
    </dgm:pt>
    <dgm:pt modelId="{A4FDB628-D546-4CBC-92DC-18C039164768}" type="pres">
      <dgm:prSet presAssocID="{E8ABFA00-64DC-4B28-A9F4-C0A49014FB05}" presName="composite" presStyleCnt="0"/>
      <dgm:spPr/>
    </dgm:pt>
    <dgm:pt modelId="{A2A27155-1D2F-4D0C-96C4-547B535EA758}" type="pres">
      <dgm:prSet presAssocID="{E8ABFA00-64DC-4B28-A9F4-C0A49014FB0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D6DFC7-979D-40D8-BFA2-0AC749C62128}" type="pres">
      <dgm:prSet presAssocID="{E8ABFA00-64DC-4B28-A9F4-C0A49014FB0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D074865B-8C35-48FA-B165-5F0F39B49260}" type="presOf" srcId="{8BA499EA-28E1-4D9B-BA7A-D67CFDAB0230}" destId="{38AE4EBA-61A0-4ACC-8CEC-03CF08021B0A}" srcOrd="0" destOrd="0" presId="urn:microsoft.com/office/officeart/2005/8/layout/chevron2"/>
    <dgm:cxn modelId="{300A4555-6113-426C-99FC-29CFA40FD4B9}" srcId="{0D56C460-2420-4340-8E26-E9B5776D65F7}" destId="{04578973-9DB5-492C-949B-75EB9AED32A8}" srcOrd="1" destOrd="0" parTransId="{0C6FE15C-0D8F-425A-B267-54484DD37EA6}" sibTransId="{7702764B-DB74-491A-8639-133696EC8B33}"/>
    <dgm:cxn modelId="{477613F3-B4D4-419A-BCDE-2E263E37ED90}" type="presOf" srcId="{3BA627FF-FF83-4D07-8C19-A6285A351EA7}" destId="{73920F9E-E723-48C5-9876-5699F14B63DA}" srcOrd="0" destOrd="0" presId="urn:microsoft.com/office/officeart/2005/8/layout/chevron2"/>
    <dgm:cxn modelId="{04C226FF-11B9-429D-B9E1-12FA6D29F5C4}" srcId="{0D56C460-2420-4340-8E26-E9B5776D65F7}" destId="{E8ABFA00-64DC-4B28-A9F4-C0A49014FB05}" srcOrd="3" destOrd="0" parTransId="{A70A75D7-5416-4172-AEB4-5273C207385B}" sibTransId="{99EB8B1B-7C22-47C7-8C2D-0B312E6A95B4}"/>
    <dgm:cxn modelId="{720F65BF-943A-4CAF-BAB1-7E47682A98A9}" type="presOf" srcId="{E420824F-BD65-4124-B436-E60D86C87F79}" destId="{F78A2DBF-7D01-4BB2-9229-B657D9F5458A}" srcOrd="0" destOrd="0" presId="urn:microsoft.com/office/officeart/2005/8/layout/chevron2"/>
    <dgm:cxn modelId="{3566A239-798F-4D31-989D-743EED799DA1}" srcId="{FB7F7235-CB56-4A28-B8BD-FFF248B3B352}" destId="{3BA627FF-FF83-4D07-8C19-A6285A351EA7}" srcOrd="0" destOrd="0" parTransId="{96897631-C8B8-4B5E-8862-36ADFDDA46B4}" sibTransId="{EAE012DB-E8F9-450A-8632-F08498DBE4EE}"/>
    <dgm:cxn modelId="{51ED5341-325E-4983-A50F-91DB3C52837C}" type="presOf" srcId="{04578973-9DB5-492C-949B-75EB9AED32A8}" destId="{9BC34C61-2D5F-48CE-A3E5-444C5252F112}" srcOrd="0" destOrd="0" presId="urn:microsoft.com/office/officeart/2005/8/layout/chevron2"/>
    <dgm:cxn modelId="{4DB42FA3-1673-4CA7-BF7A-CA839A161F1D}" srcId="{0D56C460-2420-4340-8E26-E9B5776D65F7}" destId="{8BA499EA-28E1-4D9B-BA7A-D67CFDAB0230}" srcOrd="2" destOrd="0" parTransId="{AD0C59D0-5C93-4E43-8527-B95992AD4A11}" sibTransId="{1EF2B7C9-3F28-49AD-BE72-90C739394888}"/>
    <dgm:cxn modelId="{35F5AF42-E9A1-4A04-BD56-9D49E091E14C}" srcId="{0D56C460-2420-4340-8E26-E9B5776D65F7}" destId="{FB7F7235-CB56-4A28-B8BD-FFF248B3B352}" srcOrd="0" destOrd="0" parTransId="{7F4DD59D-71B3-47C2-9FF2-C2D1602C557A}" sibTransId="{F33A1C5E-7B34-4713-BBA2-AED0CD6937F7}"/>
    <dgm:cxn modelId="{56094251-E948-45D1-8BDB-B5A8951F07A0}" type="presOf" srcId="{D35527C0-C511-45E5-BD1E-DAEC1BE795D3}" destId="{B706FC98-A0D0-4B11-AB8D-72317094C201}" srcOrd="0" destOrd="0" presId="urn:microsoft.com/office/officeart/2005/8/layout/chevron2"/>
    <dgm:cxn modelId="{69053CF4-EA9A-4F3F-931A-871A9465B289}" type="presOf" srcId="{FB7F7235-CB56-4A28-B8BD-FFF248B3B352}" destId="{F4A6BB87-2486-48DB-A532-86076C36E509}" srcOrd="0" destOrd="0" presId="urn:microsoft.com/office/officeart/2005/8/layout/chevron2"/>
    <dgm:cxn modelId="{75AA3B30-0972-4E20-B6D2-7A1BB16D6AC1}" srcId="{04578973-9DB5-492C-949B-75EB9AED32A8}" destId="{E420824F-BD65-4124-B436-E60D86C87F79}" srcOrd="0" destOrd="0" parTransId="{3F387E1D-390B-47B6-859B-826DE480B8BA}" sibTransId="{52FD55CA-943E-4743-8FF7-D748BB035268}"/>
    <dgm:cxn modelId="{EFC50F8F-B563-4822-B6F5-163C25A5260A}" srcId="{8BA499EA-28E1-4D9B-BA7A-D67CFDAB0230}" destId="{D35527C0-C511-45E5-BD1E-DAEC1BE795D3}" srcOrd="0" destOrd="0" parTransId="{FEABB428-A955-4EED-8402-426EFC54A633}" sibTransId="{406787E4-0C27-4234-9D6D-97B2F8DF8817}"/>
    <dgm:cxn modelId="{3F984E94-C026-42C6-8346-50CFA4903FEE}" srcId="{E8ABFA00-64DC-4B28-A9F4-C0A49014FB05}" destId="{7108FCC2-C39E-4B1C-8EBA-E3A28086AC95}" srcOrd="0" destOrd="0" parTransId="{DDC625B6-1E28-4847-9200-306A27B0DB8E}" sibTransId="{067FFABB-12AC-4630-9FE0-3EE8F7FFEAEB}"/>
    <dgm:cxn modelId="{6BCBDF97-DC9A-4562-BD12-0A3D9B3C8BCC}" type="presOf" srcId="{7108FCC2-C39E-4B1C-8EBA-E3A28086AC95}" destId="{37D6DFC7-979D-40D8-BFA2-0AC749C62128}" srcOrd="0" destOrd="0" presId="urn:microsoft.com/office/officeart/2005/8/layout/chevron2"/>
    <dgm:cxn modelId="{264656B5-5AD8-4DBC-A1C9-AA777D4D0FB3}" type="presOf" srcId="{0D56C460-2420-4340-8E26-E9B5776D65F7}" destId="{C6582757-DF16-4506-AD88-AF9A9CE23C31}" srcOrd="0" destOrd="0" presId="urn:microsoft.com/office/officeart/2005/8/layout/chevron2"/>
    <dgm:cxn modelId="{BBD7DE3C-B637-4B2F-A6BD-1FFF9B1B5F8C}" type="presOf" srcId="{E8ABFA00-64DC-4B28-A9F4-C0A49014FB05}" destId="{A2A27155-1D2F-4D0C-96C4-547B535EA758}" srcOrd="0" destOrd="0" presId="urn:microsoft.com/office/officeart/2005/8/layout/chevron2"/>
    <dgm:cxn modelId="{6ABCC756-23FC-431A-BF87-8BE381200F6D}" type="presParOf" srcId="{C6582757-DF16-4506-AD88-AF9A9CE23C31}" destId="{015F4E38-20C1-4197-8E1D-46257939CF08}" srcOrd="0" destOrd="0" presId="urn:microsoft.com/office/officeart/2005/8/layout/chevron2"/>
    <dgm:cxn modelId="{629E5B82-980D-45B6-B052-25527686E773}" type="presParOf" srcId="{015F4E38-20C1-4197-8E1D-46257939CF08}" destId="{F4A6BB87-2486-48DB-A532-86076C36E509}" srcOrd="0" destOrd="0" presId="urn:microsoft.com/office/officeart/2005/8/layout/chevron2"/>
    <dgm:cxn modelId="{F8AB0B73-8A43-4406-901A-1CF42DB3D1F2}" type="presParOf" srcId="{015F4E38-20C1-4197-8E1D-46257939CF08}" destId="{73920F9E-E723-48C5-9876-5699F14B63DA}" srcOrd="1" destOrd="0" presId="urn:microsoft.com/office/officeart/2005/8/layout/chevron2"/>
    <dgm:cxn modelId="{F69FFC0A-BDBF-411F-8291-A2A6EA5BD7A9}" type="presParOf" srcId="{C6582757-DF16-4506-AD88-AF9A9CE23C31}" destId="{E7C768E3-F16F-401D-9614-898CCD36037D}" srcOrd="1" destOrd="0" presId="urn:microsoft.com/office/officeart/2005/8/layout/chevron2"/>
    <dgm:cxn modelId="{C35370DE-D00B-4511-99FD-6F77B2681794}" type="presParOf" srcId="{C6582757-DF16-4506-AD88-AF9A9CE23C31}" destId="{5CB087D9-35E6-4F7E-A408-3EEBD0394127}" srcOrd="2" destOrd="0" presId="urn:microsoft.com/office/officeart/2005/8/layout/chevron2"/>
    <dgm:cxn modelId="{21026B66-7395-4C23-BDA5-5B18027E3281}" type="presParOf" srcId="{5CB087D9-35E6-4F7E-A408-3EEBD0394127}" destId="{9BC34C61-2D5F-48CE-A3E5-444C5252F112}" srcOrd="0" destOrd="0" presId="urn:microsoft.com/office/officeart/2005/8/layout/chevron2"/>
    <dgm:cxn modelId="{41D6F7E3-A293-4454-89B8-16C5BEA71414}" type="presParOf" srcId="{5CB087D9-35E6-4F7E-A408-3EEBD0394127}" destId="{F78A2DBF-7D01-4BB2-9229-B657D9F5458A}" srcOrd="1" destOrd="0" presId="urn:microsoft.com/office/officeart/2005/8/layout/chevron2"/>
    <dgm:cxn modelId="{A5BFCEC6-65C0-4639-8EF8-36FA59777D3E}" type="presParOf" srcId="{C6582757-DF16-4506-AD88-AF9A9CE23C31}" destId="{B80B021B-439A-458A-933F-756B4ABC28AF}" srcOrd="3" destOrd="0" presId="urn:microsoft.com/office/officeart/2005/8/layout/chevron2"/>
    <dgm:cxn modelId="{6ABD955A-0B26-4C33-BAC4-7C2D10D8DE01}" type="presParOf" srcId="{C6582757-DF16-4506-AD88-AF9A9CE23C31}" destId="{38F483CF-35BB-4487-A639-283846D2C0C1}" srcOrd="4" destOrd="0" presId="urn:microsoft.com/office/officeart/2005/8/layout/chevron2"/>
    <dgm:cxn modelId="{DAE61783-9F02-4739-A62A-B0F3DEE1DE20}" type="presParOf" srcId="{38F483CF-35BB-4487-A639-283846D2C0C1}" destId="{38AE4EBA-61A0-4ACC-8CEC-03CF08021B0A}" srcOrd="0" destOrd="0" presId="urn:microsoft.com/office/officeart/2005/8/layout/chevron2"/>
    <dgm:cxn modelId="{6EFC3EBC-AECA-444A-A73C-F881401C8F3A}" type="presParOf" srcId="{38F483CF-35BB-4487-A639-283846D2C0C1}" destId="{B706FC98-A0D0-4B11-AB8D-72317094C201}" srcOrd="1" destOrd="0" presId="urn:microsoft.com/office/officeart/2005/8/layout/chevron2"/>
    <dgm:cxn modelId="{B106696B-3BA8-47AC-854A-143147E3BD1C}" type="presParOf" srcId="{C6582757-DF16-4506-AD88-AF9A9CE23C31}" destId="{EB59B477-80A0-41AF-9D24-5EB3A8A56466}" srcOrd="5" destOrd="0" presId="urn:microsoft.com/office/officeart/2005/8/layout/chevron2"/>
    <dgm:cxn modelId="{EBBA4E4B-BE6D-46C7-9DD0-36D162AFD673}" type="presParOf" srcId="{C6582757-DF16-4506-AD88-AF9A9CE23C31}" destId="{A4FDB628-D546-4CBC-92DC-18C039164768}" srcOrd="6" destOrd="0" presId="urn:microsoft.com/office/officeart/2005/8/layout/chevron2"/>
    <dgm:cxn modelId="{F204CF33-8146-40EC-BAA4-845920CE8BBD}" type="presParOf" srcId="{A4FDB628-D546-4CBC-92DC-18C039164768}" destId="{A2A27155-1D2F-4D0C-96C4-547B535EA758}" srcOrd="0" destOrd="0" presId="urn:microsoft.com/office/officeart/2005/8/layout/chevron2"/>
    <dgm:cxn modelId="{D3892F5A-A7D2-4B41-9C75-7B452F075FDE}" type="presParOf" srcId="{A4FDB628-D546-4CBC-92DC-18C039164768}" destId="{37D6DFC7-979D-40D8-BFA2-0AC749C621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450041-7E20-4055-A44D-09C4F0A7FE2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A1EC4BF-242E-4777-A376-1A4D0B5E3C42}">
      <dgm:prSet phldrT="[Text]"/>
      <dgm:spPr/>
      <dgm:t>
        <a:bodyPr/>
        <a:lstStyle/>
        <a:p>
          <a:r>
            <a:rPr lang="th-TH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การจัดการความรู้</a:t>
          </a:r>
          <a:endParaRPr lang="th-TH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4F5FEAC-E035-4D14-982B-8F2213F7B47A}" type="parTrans" cxnId="{28AE4DC0-9FB2-4F04-868E-98792FA56619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62FCB46-0F07-4422-BAF0-0AE5F1184A0D}" type="sibTrans" cxnId="{28AE4DC0-9FB2-4F04-868E-98792FA56619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th-TH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0EF0957-32AD-4773-8D91-29D8FEDBD052}">
      <dgm:prSet phldrT="[Text]"/>
      <dgm:spPr/>
      <dgm:t>
        <a:bodyPr/>
        <a:lstStyle/>
        <a:p>
          <a:r>
            <a:rPr lang="th-TH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การพัฒนาโปรแกรม</a:t>
          </a:r>
          <a:endParaRPr lang="th-TH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F691825-701E-475A-BFC8-81036827896D}" type="parTrans" cxnId="{9C296885-01B3-44D2-B212-B433F5AB4A99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19654D1-730B-4BD3-9766-AD357C93D224}" type="sibTrans" cxnId="{9C296885-01B3-44D2-B212-B433F5AB4A99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th-TH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3C6019D-F0A5-43A0-ACD3-5D3003CCBDF8}">
      <dgm:prSet phldrT="[Text]"/>
      <dgm:spPr/>
      <dgm:t>
        <a:bodyPr/>
        <a:lstStyle/>
        <a:p>
          <a:r>
            <a:rPr lang="th-TH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การดำเนินงาน</a:t>
          </a:r>
          <a:endParaRPr lang="th-TH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47A8BCA-ADAE-4817-B9BD-2FB55C52EC5A}" type="parTrans" cxnId="{68DFA101-8144-43A4-9165-96E8BEDEF7A2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E8BF855-6624-4179-9898-797D022CE696}" type="sibTrans" cxnId="{68DFA101-8144-43A4-9165-96E8BEDEF7A2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th-TH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6CCF051B-6B32-4B5A-9566-F309AC5F3A76}">
      <dgm:prSet phldrT="[Text]"/>
      <dgm:spPr/>
      <dgm:t>
        <a:bodyPr/>
        <a:lstStyle/>
        <a:p>
          <a:r>
            <a:rPr lang="th-TH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การติดตามประเมินผล</a:t>
          </a:r>
          <a:endParaRPr lang="th-TH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6C200F6E-F372-4CD4-B8D9-0F02C2B8FD65}" type="parTrans" cxnId="{E989B19A-DCEE-45FE-AF39-85323879A619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3639B4C-D7AB-48D0-A725-270417DF6C67}" type="sibTrans" cxnId="{E989B19A-DCEE-45FE-AF39-85323879A619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th-TH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CEF3373-6589-4A3C-8B12-1BAA9D8B162E}">
      <dgm:prSet phldrT="[Text]"/>
      <dgm:spPr/>
      <dgm:t>
        <a:bodyPr/>
        <a:lstStyle/>
        <a:p>
          <a:r>
            <a:rPr lang="en-US" dirty="0" smtClean="0">
              <a:latin typeface="Tahoma" pitchFamily="34" charset="0"/>
              <a:ea typeface="Tahoma" pitchFamily="34" charset="0"/>
              <a:cs typeface="Tahoma" pitchFamily="34" charset="0"/>
            </a:rPr>
            <a:t>16 </a:t>
          </a:r>
          <a:r>
            <a:rPr lang="th-TH" dirty="0" smtClean="0">
              <a:latin typeface="Tahoma" pitchFamily="34" charset="0"/>
              <a:ea typeface="Tahoma" pitchFamily="34" charset="0"/>
              <a:cs typeface="Tahoma" pitchFamily="34" charset="0"/>
            </a:rPr>
            <a:t>โปรแกรม</a:t>
          </a:r>
          <a:endParaRPr lang="th-TH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1A5E064-67E3-4C60-993D-1B87B788B503}" type="parTrans" cxnId="{07446143-8312-4668-8768-11EDC83357A9}">
      <dgm:prSet/>
      <dgm:spPr/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E7D22D1-AB38-4E0C-8D07-9784C2424003}" type="sibTrans" cxnId="{07446143-8312-4668-8768-11EDC83357A9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th-TH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38A0D39-22CB-4A0A-A600-6D873610C567}" type="pres">
      <dgm:prSet presAssocID="{3C450041-7E20-4055-A44D-09C4F0A7FE2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9F185FB2-6474-447D-90F2-125A96DCF3EE}" type="pres">
      <dgm:prSet presAssocID="{7A1EC4BF-242E-4777-A376-1A4D0B5E3C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7BCADA6-9287-49BF-93F6-C57F059B6ACF}" type="pres">
      <dgm:prSet presAssocID="{862FCB46-0F07-4422-BAF0-0AE5F1184A0D}" presName="sibTrans" presStyleLbl="sibTrans2D1" presStyleIdx="0" presStyleCnt="5"/>
      <dgm:spPr/>
      <dgm:t>
        <a:bodyPr/>
        <a:lstStyle/>
        <a:p>
          <a:endParaRPr lang="th-TH"/>
        </a:p>
      </dgm:t>
    </dgm:pt>
    <dgm:pt modelId="{95984BB8-05E7-4F9F-BF9D-D1F84CE158B5}" type="pres">
      <dgm:prSet presAssocID="{862FCB46-0F07-4422-BAF0-0AE5F1184A0D}" presName="connectorText" presStyleLbl="sibTrans2D1" presStyleIdx="0" presStyleCnt="5"/>
      <dgm:spPr/>
      <dgm:t>
        <a:bodyPr/>
        <a:lstStyle/>
        <a:p>
          <a:endParaRPr lang="th-TH"/>
        </a:p>
      </dgm:t>
    </dgm:pt>
    <dgm:pt modelId="{7FC14FFA-6457-4C00-AF4F-F48409185D02}" type="pres">
      <dgm:prSet presAssocID="{30EF0957-32AD-4773-8D91-29D8FEDBD05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CDD906F-ECEB-4FAB-8A98-8827F8E1B294}" type="pres">
      <dgm:prSet presAssocID="{719654D1-730B-4BD3-9766-AD357C93D224}" presName="sibTrans" presStyleLbl="sibTrans2D1" presStyleIdx="1" presStyleCnt="5"/>
      <dgm:spPr/>
      <dgm:t>
        <a:bodyPr/>
        <a:lstStyle/>
        <a:p>
          <a:endParaRPr lang="th-TH"/>
        </a:p>
      </dgm:t>
    </dgm:pt>
    <dgm:pt modelId="{CEF4DDA3-61E8-4A6D-96D9-C754F60BF91F}" type="pres">
      <dgm:prSet presAssocID="{719654D1-730B-4BD3-9766-AD357C93D224}" presName="connectorText" presStyleLbl="sibTrans2D1" presStyleIdx="1" presStyleCnt="5"/>
      <dgm:spPr/>
      <dgm:t>
        <a:bodyPr/>
        <a:lstStyle/>
        <a:p>
          <a:endParaRPr lang="th-TH"/>
        </a:p>
      </dgm:t>
    </dgm:pt>
    <dgm:pt modelId="{4EBC2DAB-036D-4293-A11F-62A5EDB3640D}" type="pres">
      <dgm:prSet presAssocID="{ACEF3373-6589-4A3C-8B12-1BAA9D8B162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C631B15-4A1B-45E9-9F21-A6909B6101AC}" type="pres">
      <dgm:prSet presAssocID="{DE7D22D1-AB38-4E0C-8D07-9784C2424003}" presName="sibTrans" presStyleLbl="sibTrans2D1" presStyleIdx="2" presStyleCnt="5"/>
      <dgm:spPr/>
      <dgm:t>
        <a:bodyPr/>
        <a:lstStyle/>
        <a:p>
          <a:endParaRPr lang="th-TH"/>
        </a:p>
      </dgm:t>
    </dgm:pt>
    <dgm:pt modelId="{A171D00A-2ABE-4792-8C70-3E800E3BF579}" type="pres">
      <dgm:prSet presAssocID="{DE7D22D1-AB38-4E0C-8D07-9784C2424003}" presName="connectorText" presStyleLbl="sibTrans2D1" presStyleIdx="2" presStyleCnt="5"/>
      <dgm:spPr/>
      <dgm:t>
        <a:bodyPr/>
        <a:lstStyle/>
        <a:p>
          <a:endParaRPr lang="th-TH"/>
        </a:p>
      </dgm:t>
    </dgm:pt>
    <dgm:pt modelId="{E2A11E35-3421-49BA-BE42-2421F66ED16E}" type="pres">
      <dgm:prSet presAssocID="{D3C6019D-F0A5-43A0-ACD3-5D3003CCBDF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1A42E1A-FA91-437E-A262-C073522953F2}" type="pres">
      <dgm:prSet presAssocID="{FE8BF855-6624-4179-9898-797D022CE696}" presName="sibTrans" presStyleLbl="sibTrans2D1" presStyleIdx="3" presStyleCnt="5"/>
      <dgm:spPr/>
      <dgm:t>
        <a:bodyPr/>
        <a:lstStyle/>
        <a:p>
          <a:endParaRPr lang="th-TH"/>
        </a:p>
      </dgm:t>
    </dgm:pt>
    <dgm:pt modelId="{9B57E7F6-0832-4F11-84D9-1EE08B27814B}" type="pres">
      <dgm:prSet presAssocID="{FE8BF855-6624-4179-9898-797D022CE696}" presName="connectorText" presStyleLbl="sibTrans2D1" presStyleIdx="3" presStyleCnt="5"/>
      <dgm:spPr/>
      <dgm:t>
        <a:bodyPr/>
        <a:lstStyle/>
        <a:p>
          <a:endParaRPr lang="th-TH"/>
        </a:p>
      </dgm:t>
    </dgm:pt>
    <dgm:pt modelId="{E4D38950-6E63-4596-BFEA-C96F60E5C225}" type="pres">
      <dgm:prSet presAssocID="{6CCF051B-6B32-4B5A-9566-F309AC5F3A7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C8E3AB9-6F9B-4B0F-88FB-A0C445D9B92C}" type="pres">
      <dgm:prSet presAssocID="{83639B4C-D7AB-48D0-A725-270417DF6C67}" presName="sibTrans" presStyleLbl="sibTrans2D1" presStyleIdx="4" presStyleCnt="5"/>
      <dgm:spPr/>
      <dgm:t>
        <a:bodyPr/>
        <a:lstStyle/>
        <a:p>
          <a:endParaRPr lang="th-TH"/>
        </a:p>
      </dgm:t>
    </dgm:pt>
    <dgm:pt modelId="{241FFF35-09A9-4F4B-B817-200A63DB0E8F}" type="pres">
      <dgm:prSet presAssocID="{83639B4C-D7AB-48D0-A725-270417DF6C67}" presName="connectorText" presStyleLbl="sibTrans2D1" presStyleIdx="4" presStyleCnt="5"/>
      <dgm:spPr/>
      <dgm:t>
        <a:bodyPr/>
        <a:lstStyle/>
        <a:p>
          <a:endParaRPr lang="th-TH"/>
        </a:p>
      </dgm:t>
    </dgm:pt>
  </dgm:ptLst>
  <dgm:cxnLst>
    <dgm:cxn modelId="{E989B19A-DCEE-45FE-AF39-85323879A619}" srcId="{3C450041-7E20-4055-A44D-09C4F0A7FE2F}" destId="{6CCF051B-6B32-4B5A-9566-F309AC5F3A76}" srcOrd="4" destOrd="0" parTransId="{6C200F6E-F372-4CD4-B8D9-0F02C2B8FD65}" sibTransId="{83639B4C-D7AB-48D0-A725-270417DF6C67}"/>
    <dgm:cxn modelId="{719925EF-892D-4CAD-B338-8CC675FE46C6}" type="presOf" srcId="{FE8BF855-6624-4179-9898-797D022CE696}" destId="{9B57E7F6-0832-4F11-84D9-1EE08B27814B}" srcOrd="1" destOrd="0" presId="urn:microsoft.com/office/officeart/2005/8/layout/cycle2"/>
    <dgm:cxn modelId="{7DD0331B-5241-4871-A41D-911C44A5746D}" type="presOf" srcId="{DE7D22D1-AB38-4E0C-8D07-9784C2424003}" destId="{A171D00A-2ABE-4792-8C70-3E800E3BF579}" srcOrd="1" destOrd="0" presId="urn:microsoft.com/office/officeart/2005/8/layout/cycle2"/>
    <dgm:cxn modelId="{CCB68A58-799F-4682-94EA-8E4D2FCA921A}" type="presOf" srcId="{6CCF051B-6B32-4B5A-9566-F309AC5F3A76}" destId="{E4D38950-6E63-4596-BFEA-C96F60E5C225}" srcOrd="0" destOrd="0" presId="urn:microsoft.com/office/officeart/2005/8/layout/cycle2"/>
    <dgm:cxn modelId="{A1E05897-B0AB-42D6-A2A8-3D40045FA4B9}" type="presOf" srcId="{862FCB46-0F07-4422-BAF0-0AE5F1184A0D}" destId="{67BCADA6-9287-49BF-93F6-C57F059B6ACF}" srcOrd="0" destOrd="0" presId="urn:microsoft.com/office/officeart/2005/8/layout/cycle2"/>
    <dgm:cxn modelId="{3DEA2334-E79A-443B-ACE4-881EE42C07C6}" type="presOf" srcId="{FE8BF855-6624-4179-9898-797D022CE696}" destId="{51A42E1A-FA91-437E-A262-C073522953F2}" srcOrd="0" destOrd="0" presId="urn:microsoft.com/office/officeart/2005/8/layout/cycle2"/>
    <dgm:cxn modelId="{CD8D2A34-F85D-40A3-BE25-6695B5B27B65}" type="presOf" srcId="{DE7D22D1-AB38-4E0C-8D07-9784C2424003}" destId="{AC631B15-4A1B-45E9-9F21-A6909B6101AC}" srcOrd="0" destOrd="0" presId="urn:microsoft.com/office/officeart/2005/8/layout/cycle2"/>
    <dgm:cxn modelId="{28AE4DC0-9FB2-4F04-868E-98792FA56619}" srcId="{3C450041-7E20-4055-A44D-09C4F0A7FE2F}" destId="{7A1EC4BF-242E-4777-A376-1A4D0B5E3C42}" srcOrd="0" destOrd="0" parTransId="{C4F5FEAC-E035-4D14-982B-8F2213F7B47A}" sibTransId="{862FCB46-0F07-4422-BAF0-0AE5F1184A0D}"/>
    <dgm:cxn modelId="{9C296885-01B3-44D2-B212-B433F5AB4A99}" srcId="{3C450041-7E20-4055-A44D-09C4F0A7FE2F}" destId="{30EF0957-32AD-4773-8D91-29D8FEDBD052}" srcOrd="1" destOrd="0" parTransId="{FF691825-701E-475A-BFC8-81036827896D}" sibTransId="{719654D1-730B-4BD3-9766-AD357C93D224}"/>
    <dgm:cxn modelId="{577676CB-E8B0-4B67-9514-DAD86AC780CC}" type="presOf" srcId="{3C450041-7E20-4055-A44D-09C4F0A7FE2F}" destId="{D38A0D39-22CB-4A0A-A600-6D873610C567}" srcOrd="0" destOrd="0" presId="urn:microsoft.com/office/officeart/2005/8/layout/cycle2"/>
    <dgm:cxn modelId="{5E659F73-BB91-4FF5-9014-85D08437C526}" type="presOf" srcId="{D3C6019D-F0A5-43A0-ACD3-5D3003CCBDF8}" destId="{E2A11E35-3421-49BA-BE42-2421F66ED16E}" srcOrd="0" destOrd="0" presId="urn:microsoft.com/office/officeart/2005/8/layout/cycle2"/>
    <dgm:cxn modelId="{C3270C14-506A-4FA9-AD02-979E51FA7BFE}" type="presOf" srcId="{30EF0957-32AD-4773-8D91-29D8FEDBD052}" destId="{7FC14FFA-6457-4C00-AF4F-F48409185D02}" srcOrd="0" destOrd="0" presId="urn:microsoft.com/office/officeart/2005/8/layout/cycle2"/>
    <dgm:cxn modelId="{4C5CABF3-1689-4901-AA57-8D2CF0EEF6F7}" type="presOf" srcId="{719654D1-730B-4BD3-9766-AD357C93D224}" destId="{CEF4DDA3-61E8-4A6D-96D9-C754F60BF91F}" srcOrd="1" destOrd="0" presId="urn:microsoft.com/office/officeart/2005/8/layout/cycle2"/>
    <dgm:cxn modelId="{68DFA101-8144-43A4-9165-96E8BEDEF7A2}" srcId="{3C450041-7E20-4055-A44D-09C4F0A7FE2F}" destId="{D3C6019D-F0A5-43A0-ACD3-5D3003CCBDF8}" srcOrd="3" destOrd="0" parTransId="{C47A8BCA-ADAE-4817-B9BD-2FB55C52EC5A}" sibTransId="{FE8BF855-6624-4179-9898-797D022CE696}"/>
    <dgm:cxn modelId="{38B7E11F-022E-460B-AC19-C097ED304183}" type="presOf" srcId="{ACEF3373-6589-4A3C-8B12-1BAA9D8B162E}" destId="{4EBC2DAB-036D-4293-A11F-62A5EDB3640D}" srcOrd="0" destOrd="0" presId="urn:microsoft.com/office/officeart/2005/8/layout/cycle2"/>
    <dgm:cxn modelId="{07446143-8312-4668-8768-11EDC83357A9}" srcId="{3C450041-7E20-4055-A44D-09C4F0A7FE2F}" destId="{ACEF3373-6589-4A3C-8B12-1BAA9D8B162E}" srcOrd="2" destOrd="0" parTransId="{51A5E064-67E3-4C60-993D-1B87B788B503}" sibTransId="{DE7D22D1-AB38-4E0C-8D07-9784C2424003}"/>
    <dgm:cxn modelId="{9257219A-53D2-48BB-A99E-2661004A3434}" type="presOf" srcId="{719654D1-730B-4BD3-9766-AD357C93D224}" destId="{8CDD906F-ECEB-4FAB-8A98-8827F8E1B294}" srcOrd="0" destOrd="0" presId="urn:microsoft.com/office/officeart/2005/8/layout/cycle2"/>
    <dgm:cxn modelId="{E56F9071-4893-4700-91CC-36573BFBC175}" type="presOf" srcId="{83639B4C-D7AB-48D0-A725-270417DF6C67}" destId="{AC8E3AB9-6F9B-4B0F-88FB-A0C445D9B92C}" srcOrd="0" destOrd="0" presId="urn:microsoft.com/office/officeart/2005/8/layout/cycle2"/>
    <dgm:cxn modelId="{5816D672-1A53-4E2B-BA86-7AC2854BCFB1}" type="presOf" srcId="{862FCB46-0F07-4422-BAF0-0AE5F1184A0D}" destId="{95984BB8-05E7-4F9F-BF9D-D1F84CE158B5}" srcOrd="1" destOrd="0" presId="urn:microsoft.com/office/officeart/2005/8/layout/cycle2"/>
    <dgm:cxn modelId="{A3C00805-1CA9-4C2D-B18C-660B44EEE16B}" type="presOf" srcId="{7A1EC4BF-242E-4777-A376-1A4D0B5E3C42}" destId="{9F185FB2-6474-447D-90F2-125A96DCF3EE}" srcOrd="0" destOrd="0" presId="urn:microsoft.com/office/officeart/2005/8/layout/cycle2"/>
    <dgm:cxn modelId="{C73D8794-16F5-4DEE-A016-F0A138565151}" type="presOf" srcId="{83639B4C-D7AB-48D0-A725-270417DF6C67}" destId="{241FFF35-09A9-4F4B-B817-200A63DB0E8F}" srcOrd="1" destOrd="0" presId="urn:microsoft.com/office/officeart/2005/8/layout/cycle2"/>
    <dgm:cxn modelId="{956BC660-04C1-421A-9D80-EEAE5CB1D074}" type="presParOf" srcId="{D38A0D39-22CB-4A0A-A600-6D873610C567}" destId="{9F185FB2-6474-447D-90F2-125A96DCF3EE}" srcOrd="0" destOrd="0" presId="urn:microsoft.com/office/officeart/2005/8/layout/cycle2"/>
    <dgm:cxn modelId="{E51861F4-BF62-4117-B360-9B6003807AED}" type="presParOf" srcId="{D38A0D39-22CB-4A0A-A600-6D873610C567}" destId="{67BCADA6-9287-49BF-93F6-C57F059B6ACF}" srcOrd="1" destOrd="0" presId="urn:microsoft.com/office/officeart/2005/8/layout/cycle2"/>
    <dgm:cxn modelId="{2779BD7C-46BB-44C6-8371-E91395795358}" type="presParOf" srcId="{67BCADA6-9287-49BF-93F6-C57F059B6ACF}" destId="{95984BB8-05E7-4F9F-BF9D-D1F84CE158B5}" srcOrd="0" destOrd="0" presId="urn:microsoft.com/office/officeart/2005/8/layout/cycle2"/>
    <dgm:cxn modelId="{CDCFB969-B027-4D3E-A3C4-C691AFCFB048}" type="presParOf" srcId="{D38A0D39-22CB-4A0A-A600-6D873610C567}" destId="{7FC14FFA-6457-4C00-AF4F-F48409185D02}" srcOrd="2" destOrd="0" presId="urn:microsoft.com/office/officeart/2005/8/layout/cycle2"/>
    <dgm:cxn modelId="{C7F065C3-F6B9-4E3B-96EB-0CFC5831B278}" type="presParOf" srcId="{D38A0D39-22CB-4A0A-A600-6D873610C567}" destId="{8CDD906F-ECEB-4FAB-8A98-8827F8E1B294}" srcOrd="3" destOrd="0" presId="urn:microsoft.com/office/officeart/2005/8/layout/cycle2"/>
    <dgm:cxn modelId="{B5450150-D8D2-4A51-9F18-6494EE1F3182}" type="presParOf" srcId="{8CDD906F-ECEB-4FAB-8A98-8827F8E1B294}" destId="{CEF4DDA3-61E8-4A6D-96D9-C754F60BF91F}" srcOrd="0" destOrd="0" presId="urn:microsoft.com/office/officeart/2005/8/layout/cycle2"/>
    <dgm:cxn modelId="{85653C0C-B9FE-4771-A983-7EAB42821CFC}" type="presParOf" srcId="{D38A0D39-22CB-4A0A-A600-6D873610C567}" destId="{4EBC2DAB-036D-4293-A11F-62A5EDB3640D}" srcOrd="4" destOrd="0" presId="urn:microsoft.com/office/officeart/2005/8/layout/cycle2"/>
    <dgm:cxn modelId="{5D5E3994-9139-471E-BA9E-F38AE5BC0F46}" type="presParOf" srcId="{D38A0D39-22CB-4A0A-A600-6D873610C567}" destId="{AC631B15-4A1B-45E9-9F21-A6909B6101AC}" srcOrd="5" destOrd="0" presId="urn:microsoft.com/office/officeart/2005/8/layout/cycle2"/>
    <dgm:cxn modelId="{61934DEB-27B1-4305-9118-772676B0D145}" type="presParOf" srcId="{AC631B15-4A1B-45E9-9F21-A6909B6101AC}" destId="{A171D00A-2ABE-4792-8C70-3E800E3BF579}" srcOrd="0" destOrd="0" presId="urn:microsoft.com/office/officeart/2005/8/layout/cycle2"/>
    <dgm:cxn modelId="{E4D9B6F8-FEA3-41AD-A6D5-FC06E31296DE}" type="presParOf" srcId="{D38A0D39-22CB-4A0A-A600-6D873610C567}" destId="{E2A11E35-3421-49BA-BE42-2421F66ED16E}" srcOrd="6" destOrd="0" presId="urn:microsoft.com/office/officeart/2005/8/layout/cycle2"/>
    <dgm:cxn modelId="{22DD9055-5623-4E3F-B337-D4AA9A0D737D}" type="presParOf" srcId="{D38A0D39-22CB-4A0A-A600-6D873610C567}" destId="{51A42E1A-FA91-437E-A262-C073522953F2}" srcOrd="7" destOrd="0" presId="urn:microsoft.com/office/officeart/2005/8/layout/cycle2"/>
    <dgm:cxn modelId="{053574AF-CD53-48A5-B6BA-511BA321565C}" type="presParOf" srcId="{51A42E1A-FA91-437E-A262-C073522953F2}" destId="{9B57E7F6-0832-4F11-84D9-1EE08B27814B}" srcOrd="0" destOrd="0" presId="urn:microsoft.com/office/officeart/2005/8/layout/cycle2"/>
    <dgm:cxn modelId="{B74A95F9-1C04-474B-A006-EA773A6EDD35}" type="presParOf" srcId="{D38A0D39-22CB-4A0A-A600-6D873610C567}" destId="{E4D38950-6E63-4596-BFEA-C96F60E5C225}" srcOrd="8" destOrd="0" presId="urn:microsoft.com/office/officeart/2005/8/layout/cycle2"/>
    <dgm:cxn modelId="{FD1AB64D-CCDC-45D6-8CDC-A52E4FF0F01D}" type="presParOf" srcId="{D38A0D39-22CB-4A0A-A600-6D873610C567}" destId="{AC8E3AB9-6F9B-4B0F-88FB-A0C445D9B92C}" srcOrd="9" destOrd="0" presId="urn:microsoft.com/office/officeart/2005/8/layout/cycle2"/>
    <dgm:cxn modelId="{3A8162B2-11AF-4DC4-B22B-E5F68C2D233C}" type="presParOf" srcId="{AC8E3AB9-6F9B-4B0F-88FB-A0C445D9B92C}" destId="{241FFF35-09A9-4F4B-B817-200A63DB0E8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6BB87-2486-48DB-A532-86076C36E509}">
      <dsp:nvSpPr>
        <dsp:cNvPr id="0" name=""/>
        <dsp:cNvSpPr/>
      </dsp:nvSpPr>
      <dsp:spPr>
        <a:xfrm rot="5400000">
          <a:off x="-156020" y="156020"/>
          <a:ext cx="1040136" cy="728095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th-TH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364048"/>
        <a:ext cx="728095" cy="312041"/>
      </dsp:txXfrm>
    </dsp:sp>
    <dsp:sp modelId="{73920F9E-E723-48C5-9876-5699F14B63DA}">
      <dsp:nvSpPr>
        <dsp:cNvPr id="0" name=""/>
        <dsp:cNvSpPr/>
      </dsp:nvSpPr>
      <dsp:spPr>
        <a:xfrm rot="5400000">
          <a:off x="3097837" y="-2308003"/>
          <a:ext cx="676088" cy="54155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8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ให้คำแนะนำแก่รัฐมนตรีในการประกาศเขตติดโรค</a:t>
          </a:r>
          <a:endParaRPr lang="th-TH" sz="18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728095" y="94743"/>
        <a:ext cx="5382568" cy="610080"/>
      </dsp:txXfrm>
    </dsp:sp>
    <dsp:sp modelId="{9BC34C61-2D5F-48CE-A3E5-444C5252F112}">
      <dsp:nvSpPr>
        <dsp:cNvPr id="0" name=""/>
        <dsp:cNvSpPr/>
      </dsp:nvSpPr>
      <dsp:spPr>
        <a:xfrm rot="5400000">
          <a:off x="-156020" y="1048267"/>
          <a:ext cx="1040136" cy="728095"/>
        </a:xfrm>
        <a:prstGeom prst="chevron">
          <a:avLst/>
        </a:prstGeom>
        <a:solidFill>
          <a:schemeClr val="accent1">
            <a:shade val="80000"/>
            <a:hueOff val="90421"/>
            <a:satOff val="1725"/>
            <a:lumOff val="7618"/>
            <a:alphaOff val="0"/>
          </a:schemeClr>
        </a:solidFill>
        <a:ln w="12700" cap="flat" cmpd="sng" algn="ctr">
          <a:solidFill>
            <a:schemeClr val="accent1">
              <a:shade val="80000"/>
              <a:hueOff val="90421"/>
              <a:satOff val="1725"/>
              <a:lumOff val="76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th-TH" sz="18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1256295"/>
        <a:ext cx="728095" cy="312041"/>
      </dsp:txXfrm>
    </dsp:sp>
    <dsp:sp modelId="{F78A2DBF-7D01-4BB2-9229-B657D9F5458A}">
      <dsp:nvSpPr>
        <dsp:cNvPr id="0" name=""/>
        <dsp:cNvSpPr/>
      </dsp:nvSpPr>
      <dsp:spPr>
        <a:xfrm rot="5400000">
          <a:off x="3097837" y="-1477495"/>
          <a:ext cx="676088" cy="54155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90421"/>
              <a:satOff val="1725"/>
              <a:lumOff val="76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8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ให้คำแนะนำแก่อธิบดีในการประกาศโรคระบาด</a:t>
          </a:r>
          <a:endParaRPr lang="th-TH" sz="18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728095" y="925251"/>
        <a:ext cx="5382568" cy="610080"/>
      </dsp:txXfrm>
    </dsp:sp>
    <dsp:sp modelId="{38AE4EBA-61A0-4ACC-8CEC-03CF08021B0A}">
      <dsp:nvSpPr>
        <dsp:cNvPr id="0" name=""/>
        <dsp:cNvSpPr/>
      </dsp:nvSpPr>
      <dsp:spPr>
        <a:xfrm rot="5400000">
          <a:off x="-156020" y="1938413"/>
          <a:ext cx="1040136" cy="728095"/>
        </a:xfrm>
        <a:prstGeom prst="chevron">
          <a:avLst/>
        </a:prstGeom>
        <a:solidFill>
          <a:schemeClr val="accent1">
            <a:shade val="80000"/>
            <a:hueOff val="180842"/>
            <a:satOff val="3450"/>
            <a:lumOff val="15237"/>
            <a:alphaOff val="0"/>
          </a:schemeClr>
        </a:solidFill>
        <a:ln w="12700" cap="flat" cmpd="sng" algn="ctr">
          <a:solidFill>
            <a:schemeClr val="accent1">
              <a:shade val="80000"/>
              <a:hueOff val="180842"/>
              <a:satOff val="3450"/>
              <a:lumOff val="152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th-TH" sz="18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2146441"/>
        <a:ext cx="728095" cy="312041"/>
      </dsp:txXfrm>
    </dsp:sp>
    <dsp:sp modelId="{B706FC98-A0D0-4B11-AB8D-72317094C201}">
      <dsp:nvSpPr>
        <dsp:cNvPr id="0" name=""/>
        <dsp:cNvSpPr/>
      </dsp:nvSpPr>
      <dsp:spPr>
        <a:xfrm rot="5400000">
          <a:off x="3097837" y="-587349"/>
          <a:ext cx="676088" cy="54155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180842"/>
              <a:satOff val="3450"/>
              <a:lumOff val="152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ให้คำแนะนำแก่รัฐมนตรีหรืออธิบดีในการประกาศยกเลิกเมื่อสภาวการณ์ของโรคตาม (1)หรือ(2) แล้วแต่กรณี สงบลง                    หรือกรณีมีเหตุอันสมควร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728095" y="1815397"/>
        <a:ext cx="5382568" cy="610080"/>
      </dsp:txXfrm>
    </dsp:sp>
    <dsp:sp modelId="{A2A27155-1D2F-4D0C-96C4-547B535EA758}">
      <dsp:nvSpPr>
        <dsp:cNvPr id="0" name=""/>
        <dsp:cNvSpPr/>
      </dsp:nvSpPr>
      <dsp:spPr>
        <a:xfrm rot="5400000">
          <a:off x="-156020" y="2828559"/>
          <a:ext cx="1040136" cy="728095"/>
        </a:xfrm>
        <a:prstGeom prst="chevron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accent1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endParaRPr lang="th-TH" sz="18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3036587"/>
        <a:ext cx="728095" cy="312041"/>
      </dsp:txXfrm>
    </dsp:sp>
    <dsp:sp modelId="{37D6DFC7-979D-40D8-BFA2-0AC749C62128}">
      <dsp:nvSpPr>
        <dsp:cNvPr id="0" name=""/>
        <dsp:cNvSpPr/>
      </dsp:nvSpPr>
      <dsp:spPr>
        <a:xfrm rot="5400000">
          <a:off x="3097837" y="302796"/>
          <a:ext cx="676088" cy="54155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8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ปฏิบัติการตามที่คณะกรรมการโรคติดต่อแห่งชาติมอบหมาย</a:t>
          </a:r>
          <a:endParaRPr lang="th-TH" sz="18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728095" y="2705542"/>
        <a:ext cx="5382568" cy="610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6BB87-2486-48DB-A532-86076C36E509}">
      <dsp:nvSpPr>
        <dsp:cNvPr id="0" name=""/>
        <dsp:cNvSpPr/>
      </dsp:nvSpPr>
      <dsp:spPr>
        <a:xfrm rot="5400000">
          <a:off x="-122824" y="122824"/>
          <a:ext cx="818830" cy="57318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th-TH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286591"/>
        <a:ext cx="573181" cy="245649"/>
      </dsp:txXfrm>
    </dsp:sp>
    <dsp:sp modelId="{73920F9E-E723-48C5-9876-5699F14B63DA}">
      <dsp:nvSpPr>
        <dsp:cNvPr id="0" name=""/>
        <dsp:cNvSpPr/>
      </dsp:nvSpPr>
      <dsp:spPr>
        <a:xfrm rot="5400000">
          <a:off x="4378188" y="-3756303"/>
          <a:ext cx="532239" cy="81422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ดำเนินการตามนโยบาย ระบบ และแนวทางปฏิบัติในการเฝ้าระวัง ป้องกันและควบคุมโรคติดต่อ   ที่คณะกรรมการกำหนด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73181" y="74686"/>
        <a:ext cx="8116272" cy="480275"/>
      </dsp:txXfrm>
    </dsp:sp>
    <dsp:sp modelId="{9BC34C61-2D5F-48CE-A3E5-444C5252F112}">
      <dsp:nvSpPr>
        <dsp:cNvPr id="0" name=""/>
        <dsp:cNvSpPr/>
      </dsp:nvSpPr>
      <dsp:spPr>
        <a:xfrm rot="5400000">
          <a:off x="-122824" y="859579"/>
          <a:ext cx="818830" cy="573181"/>
        </a:xfrm>
        <a:prstGeom prst="chevron">
          <a:avLst/>
        </a:prstGeom>
        <a:solidFill>
          <a:schemeClr val="accent4">
            <a:hueOff val="1732615"/>
            <a:satOff val="-7995"/>
            <a:lumOff val="294"/>
            <a:alphaOff val="0"/>
          </a:schemeClr>
        </a:solidFill>
        <a:ln w="12700" cap="flat" cmpd="sng" algn="ctr">
          <a:solidFill>
            <a:schemeClr val="accent4">
              <a:hueOff val="1732615"/>
              <a:satOff val="-7995"/>
              <a:lumOff val="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1023346"/>
        <a:ext cx="573181" cy="245649"/>
      </dsp:txXfrm>
    </dsp:sp>
    <dsp:sp modelId="{F78A2DBF-7D01-4BB2-9229-B657D9F5458A}">
      <dsp:nvSpPr>
        <dsp:cNvPr id="0" name=""/>
        <dsp:cNvSpPr/>
      </dsp:nvSpPr>
      <dsp:spPr>
        <a:xfrm rot="5400000">
          <a:off x="4378188" y="-3068252"/>
          <a:ext cx="532239" cy="81422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732615"/>
              <a:satOff val="-7995"/>
              <a:lumOff val="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จัดทำแผนปฏิบัติการเฝ้าระวัง ป้องกัน และควบคุมโรคติดต่ออันตราย โรคติดต่อที่ต้องเฝ้าระวัง หรือโรคระบาดในเขตพื้นที่จังหวัด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73181" y="762737"/>
        <a:ext cx="8116272" cy="480275"/>
      </dsp:txXfrm>
    </dsp:sp>
    <dsp:sp modelId="{38AE4EBA-61A0-4ACC-8CEC-03CF08021B0A}">
      <dsp:nvSpPr>
        <dsp:cNvPr id="0" name=""/>
        <dsp:cNvSpPr/>
      </dsp:nvSpPr>
      <dsp:spPr>
        <a:xfrm rot="5400000">
          <a:off x="-122824" y="1594578"/>
          <a:ext cx="818830" cy="573181"/>
        </a:xfrm>
        <a:prstGeom prst="chevron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1758345"/>
        <a:ext cx="573181" cy="245649"/>
      </dsp:txXfrm>
    </dsp:sp>
    <dsp:sp modelId="{B706FC98-A0D0-4B11-AB8D-72317094C201}">
      <dsp:nvSpPr>
        <dsp:cNvPr id="0" name=""/>
        <dsp:cNvSpPr/>
      </dsp:nvSpPr>
      <dsp:spPr>
        <a:xfrm rot="5400000">
          <a:off x="4378188" y="-2333253"/>
          <a:ext cx="532239" cy="81422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ายงานสถานการณ์โรคติดต่อหรือโรคที่ยังไม่ทราบสาเหตุที่อาจเป็นโรคระบาดซึ่งเกิดขึ้นในเขตพื้นที่จังหวัดต่ออธิบดีกรมควบคุมโรค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73181" y="1497736"/>
        <a:ext cx="8116272" cy="480275"/>
      </dsp:txXfrm>
    </dsp:sp>
    <dsp:sp modelId="{A2A27155-1D2F-4D0C-96C4-547B535EA758}">
      <dsp:nvSpPr>
        <dsp:cNvPr id="0" name=""/>
        <dsp:cNvSpPr/>
      </dsp:nvSpPr>
      <dsp:spPr>
        <a:xfrm rot="5400000">
          <a:off x="-122824" y="2329577"/>
          <a:ext cx="818830" cy="573181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2493344"/>
        <a:ext cx="573181" cy="245649"/>
      </dsp:txXfrm>
    </dsp:sp>
    <dsp:sp modelId="{37D6DFC7-979D-40D8-BFA2-0AC749C62128}">
      <dsp:nvSpPr>
        <dsp:cNvPr id="0" name=""/>
        <dsp:cNvSpPr/>
      </dsp:nvSpPr>
      <dsp:spPr>
        <a:xfrm rot="5400000">
          <a:off x="4378188" y="-1598254"/>
          <a:ext cx="532239" cy="81422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สนับสนุน สงเสริม ติดตาม และประเมินผลการปฏิบัติงานของหน่วยงานที่เกี่ยวข้องภายในจังหวัดแล้วรายงานต่อคณะกรรมการโรคติดต่อแห่งชาติ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73181" y="2232735"/>
        <a:ext cx="8116272" cy="480275"/>
      </dsp:txXfrm>
    </dsp:sp>
    <dsp:sp modelId="{03909187-844F-463D-B62A-77DD8DCA3B3D}">
      <dsp:nvSpPr>
        <dsp:cNvPr id="0" name=""/>
        <dsp:cNvSpPr/>
      </dsp:nvSpPr>
      <dsp:spPr>
        <a:xfrm rot="5400000">
          <a:off x="-122824" y="3064577"/>
          <a:ext cx="818830" cy="573181"/>
        </a:xfrm>
        <a:prstGeom prst="chevron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3228344"/>
        <a:ext cx="573181" cy="245649"/>
      </dsp:txXfrm>
    </dsp:sp>
    <dsp:sp modelId="{8D9BB92F-F4F0-46D3-833D-2A32F01A484B}">
      <dsp:nvSpPr>
        <dsp:cNvPr id="0" name=""/>
        <dsp:cNvSpPr/>
      </dsp:nvSpPr>
      <dsp:spPr>
        <a:xfrm rot="5400000">
          <a:off x="4378188" y="-863254"/>
          <a:ext cx="532239" cy="81422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แต่งตั้งคณะทำงานประจำช่องทางเข้าออกตามมาตรา 23 ในกรณีที่จังหวัดนั้นมีด่านควบคุมโรคติดต่อระหว่างประเทศ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73181" y="2967735"/>
        <a:ext cx="8116272" cy="480275"/>
      </dsp:txXfrm>
    </dsp:sp>
    <dsp:sp modelId="{5D9056CC-72F0-4D55-B965-14970904A34B}">
      <dsp:nvSpPr>
        <dsp:cNvPr id="0" name=""/>
        <dsp:cNvSpPr/>
      </dsp:nvSpPr>
      <dsp:spPr>
        <a:xfrm rot="5400000">
          <a:off x="-122824" y="3799576"/>
          <a:ext cx="818830" cy="573181"/>
        </a:xfrm>
        <a:prstGeom prst="chevron">
          <a:avLst/>
        </a:prstGeom>
        <a:solidFill>
          <a:schemeClr val="accent4">
            <a:hueOff val="8663077"/>
            <a:satOff val="-39973"/>
            <a:lumOff val="1471"/>
            <a:alphaOff val="0"/>
          </a:schemeClr>
        </a:solidFill>
        <a:ln w="12700" cap="flat" cmpd="sng" algn="ctr">
          <a:solidFill>
            <a:schemeClr val="accent4">
              <a:hueOff val="8663077"/>
              <a:satOff val="-39973"/>
              <a:lumOff val="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3963343"/>
        <a:ext cx="573181" cy="245649"/>
      </dsp:txXfrm>
    </dsp:sp>
    <dsp:sp modelId="{F65DB200-F5B0-45C2-B1DA-1BDD72271303}">
      <dsp:nvSpPr>
        <dsp:cNvPr id="0" name=""/>
        <dsp:cNvSpPr/>
      </dsp:nvSpPr>
      <dsp:spPr>
        <a:xfrm rot="5400000">
          <a:off x="4378188" y="-128255"/>
          <a:ext cx="532239" cy="81422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663077"/>
              <a:satOff val="-39973"/>
              <a:lumOff val="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เรียกให้บุคคลใดๆมาให้ข้อเท็จจริงหรือแสดงความคิดเห็น หรือให้จัดส่งข้อมูลหรือเอกสารใดๆที่จำเป็นหรือข้อคิดเห็นมาเพื่อใช้ประกอบการพิจารณา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73181" y="3702734"/>
        <a:ext cx="8116272" cy="480275"/>
      </dsp:txXfrm>
    </dsp:sp>
    <dsp:sp modelId="{9737BA80-9B8F-4953-BA1F-E670908A91DC}">
      <dsp:nvSpPr>
        <dsp:cNvPr id="0" name=""/>
        <dsp:cNvSpPr/>
      </dsp:nvSpPr>
      <dsp:spPr>
        <a:xfrm rot="5400000">
          <a:off x="-122824" y="4534575"/>
          <a:ext cx="818830" cy="573181"/>
        </a:xfrm>
        <a:prstGeom prst="chevron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7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4698342"/>
        <a:ext cx="573181" cy="245649"/>
      </dsp:txXfrm>
    </dsp:sp>
    <dsp:sp modelId="{16382BDE-229D-4D4A-A557-7C07FFAB5C31}">
      <dsp:nvSpPr>
        <dsp:cNvPr id="0" name=""/>
        <dsp:cNvSpPr/>
      </dsp:nvSpPr>
      <dsp:spPr>
        <a:xfrm rot="5400000">
          <a:off x="4378188" y="606743"/>
          <a:ext cx="532239" cy="81422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ดำเนินการอื่นใดที่เกี่ยวกับการควบคุมโรคติดต่อตามที่คณะกรรมการโรคติดต่อแห่งชาติหรือ ผวจ.มอบหมาย หรือตามที่บัญญัติไว้ในพรบ.นี้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73181" y="4437732"/>
        <a:ext cx="8116272" cy="4802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6BB87-2486-48DB-A532-86076C36E509}">
      <dsp:nvSpPr>
        <dsp:cNvPr id="0" name=""/>
        <dsp:cNvSpPr/>
      </dsp:nvSpPr>
      <dsp:spPr>
        <a:xfrm rot="5400000">
          <a:off x="-127050" y="127050"/>
          <a:ext cx="847000" cy="59290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th-TH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0" y="296450"/>
        <a:ext cx="592900" cy="254100"/>
      </dsp:txXfrm>
    </dsp:sp>
    <dsp:sp modelId="{73920F9E-E723-48C5-9876-5699F14B63DA}">
      <dsp:nvSpPr>
        <dsp:cNvPr id="0" name=""/>
        <dsp:cNvSpPr/>
      </dsp:nvSpPr>
      <dsp:spPr>
        <a:xfrm rot="5400000">
          <a:off x="4378893" y="-3736579"/>
          <a:ext cx="550550" cy="8122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ดำเนินการตามนโยบาย ระบบ และแนวทางปฏิบัติในการเฝ้าระวัง ป้องกันและควบคุมโรคติดต่อ   ที่คณะกรรมการกำหนด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92901" y="76289"/>
        <a:ext cx="8095659" cy="496798"/>
      </dsp:txXfrm>
    </dsp:sp>
    <dsp:sp modelId="{9BC34C61-2D5F-48CE-A3E5-444C5252F112}">
      <dsp:nvSpPr>
        <dsp:cNvPr id="0" name=""/>
        <dsp:cNvSpPr/>
      </dsp:nvSpPr>
      <dsp:spPr>
        <a:xfrm rot="5400000">
          <a:off x="-127050" y="891330"/>
          <a:ext cx="847000" cy="592900"/>
        </a:xfrm>
        <a:prstGeom prst="chevron">
          <a:avLst/>
        </a:prstGeom>
        <a:solidFill>
          <a:schemeClr val="accent4">
            <a:hueOff val="1732615"/>
            <a:satOff val="-7995"/>
            <a:lumOff val="294"/>
            <a:alphaOff val="0"/>
          </a:schemeClr>
        </a:solidFill>
        <a:ln w="12700" cap="flat" cmpd="sng" algn="ctr">
          <a:solidFill>
            <a:schemeClr val="accent4">
              <a:hueOff val="1732615"/>
              <a:satOff val="-7995"/>
              <a:lumOff val="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0" y="1060730"/>
        <a:ext cx="592900" cy="254100"/>
      </dsp:txXfrm>
    </dsp:sp>
    <dsp:sp modelId="{F78A2DBF-7D01-4BB2-9229-B657D9F5458A}">
      <dsp:nvSpPr>
        <dsp:cNvPr id="0" name=""/>
        <dsp:cNvSpPr/>
      </dsp:nvSpPr>
      <dsp:spPr>
        <a:xfrm rot="5400000">
          <a:off x="4378893" y="-3021711"/>
          <a:ext cx="550550" cy="8122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732615"/>
              <a:satOff val="-7995"/>
              <a:lumOff val="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จัดทำแผนปฏิบัติการเฝ้าระวัง ป้องกัน และควบคุมโรคติดต่ออันตราย โรคติดต่อที่ต้องเฝ้าระวัง หรือโรคระบาดในเขตพื้นที่กทม.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92901" y="791157"/>
        <a:ext cx="8095659" cy="496798"/>
      </dsp:txXfrm>
    </dsp:sp>
    <dsp:sp modelId="{38AE4EBA-61A0-4ACC-8CEC-03CF08021B0A}">
      <dsp:nvSpPr>
        <dsp:cNvPr id="0" name=""/>
        <dsp:cNvSpPr/>
      </dsp:nvSpPr>
      <dsp:spPr>
        <a:xfrm rot="5400000">
          <a:off x="-127050" y="1654762"/>
          <a:ext cx="847000" cy="592900"/>
        </a:xfrm>
        <a:prstGeom prst="chevron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0" y="1824162"/>
        <a:ext cx="592900" cy="254100"/>
      </dsp:txXfrm>
    </dsp:sp>
    <dsp:sp modelId="{B706FC98-A0D0-4B11-AB8D-72317094C201}">
      <dsp:nvSpPr>
        <dsp:cNvPr id="0" name=""/>
        <dsp:cNvSpPr/>
      </dsp:nvSpPr>
      <dsp:spPr>
        <a:xfrm rot="5400000">
          <a:off x="4378893" y="-2258280"/>
          <a:ext cx="550550" cy="8122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รายงานสถานการณ์โรคติดต่อหรือโรคที่ยังไม่ทราบสาเหตุที่อาจเป็นโรคระบาดซึ่งเกิดขึ้นในเขตพื้นที่กทม.ต่ออธิบดีกรมควบคุมโรค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92901" y="1554588"/>
        <a:ext cx="8095659" cy="496798"/>
      </dsp:txXfrm>
    </dsp:sp>
    <dsp:sp modelId="{A2A27155-1D2F-4D0C-96C4-547B535EA758}">
      <dsp:nvSpPr>
        <dsp:cNvPr id="0" name=""/>
        <dsp:cNvSpPr/>
      </dsp:nvSpPr>
      <dsp:spPr>
        <a:xfrm rot="5400000">
          <a:off x="-127050" y="2418193"/>
          <a:ext cx="847000" cy="592900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0" y="2587593"/>
        <a:ext cx="592900" cy="254100"/>
      </dsp:txXfrm>
    </dsp:sp>
    <dsp:sp modelId="{37D6DFC7-979D-40D8-BFA2-0AC749C62128}">
      <dsp:nvSpPr>
        <dsp:cNvPr id="0" name=""/>
        <dsp:cNvSpPr/>
      </dsp:nvSpPr>
      <dsp:spPr>
        <a:xfrm rot="5400000">
          <a:off x="4378893" y="-1494848"/>
          <a:ext cx="550550" cy="8122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สนับสนุน สงเสริม ติดตาม และประเมินผลการปฏิบัติงานของหน่วยงานที่เกี่ยวข้องภายในกทม.แล้วรายงานต่อคณะกรรมการโรคติดต่อแห่งชาติ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92901" y="2318020"/>
        <a:ext cx="8095659" cy="496798"/>
      </dsp:txXfrm>
    </dsp:sp>
    <dsp:sp modelId="{03909187-844F-463D-B62A-77DD8DCA3B3D}">
      <dsp:nvSpPr>
        <dsp:cNvPr id="0" name=""/>
        <dsp:cNvSpPr/>
      </dsp:nvSpPr>
      <dsp:spPr>
        <a:xfrm rot="5400000">
          <a:off x="-127050" y="3181625"/>
          <a:ext cx="847000" cy="592900"/>
        </a:xfrm>
        <a:prstGeom prst="chevron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0" y="3351025"/>
        <a:ext cx="592900" cy="254100"/>
      </dsp:txXfrm>
    </dsp:sp>
    <dsp:sp modelId="{8D9BB92F-F4F0-46D3-833D-2A32F01A484B}">
      <dsp:nvSpPr>
        <dsp:cNvPr id="0" name=""/>
        <dsp:cNvSpPr/>
      </dsp:nvSpPr>
      <dsp:spPr>
        <a:xfrm rot="5400000">
          <a:off x="4378893" y="-731417"/>
          <a:ext cx="550550" cy="8122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แต่งตั้งคณะทำงานประจำช่องทางเข้าออกตามมาตรา 23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92901" y="3081451"/>
        <a:ext cx="8095659" cy="496798"/>
      </dsp:txXfrm>
    </dsp:sp>
    <dsp:sp modelId="{5D9056CC-72F0-4D55-B965-14970904A34B}">
      <dsp:nvSpPr>
        <dsp:cNvPr id="0" name=""/>
        <dsp:cNvSpPr/>
      </dsp:nvSpPr>
      <dsp:spPr>
        <a:xfrm rot="5400000">
          <a:off x="-127050" y="3945056"/>
          <a:ext cx="847000" cy="592900"/>
        </a:xfrm>
        <a:prstGeom prst="chevron">
          <a:avLst/>
        </a:prstGeom>
        <a:solidFill>
          <a:schemeClr val="accent4">
            <a:hueOff val="8663077"/>
            <a:satOff val="-39973"/>
            <a:lumOff val="1471"/>
            <a:alphaOff val="0"/>
          </a:schemeClr>
        </a:solidFill>
        <a:ln w="12700" cap="flat" cmpd="sng" algn="ctr">
          <a:solidFill>
            <a:schemeClr val="accent4">
              <a:hueOff val="8663077"/>
              <a:satOff val="-39973"/>
              <a:lumOff val="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0" y="4114456"/>
        <a:ext cx="592900" cy="254100"/>
      </dsp:txXfrm>
    </dsp:sp>
    <dsp:sp modelId="{F65DB200-F5B0-45C2-B1DA-1BDD72271303}">
      <dsp:nvSpPr>
        <dsp:cNvPr id="0" name=""/>
        <dsp:cNvSpPr/>
      </dsp:nvSpPr>
      <dsp:spPr>
        <a:xfrm rot="5400000">
          <a:off x="4378893" y="32014"/>
          <a:ext cx="550550" cy="8122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663077"/>
              <a:satOff val="-39973"/>
              <a:lumOff val="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เรียกให้บุคคลใดๆมาให้ข้อเท็จจริงหรือแสดงความคิดเห็น หรือให้จัดส่งข้อมูลหรือเอกสารใดๆที่จำเป็นหรือข้อคิดเห็นมาเพื่อใช้ประกอบการพิจารณา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92901" y="3844882"/>
        <a:ext cx="8095659" cy="496798"/>
      </dsp:txXfrm>
    </dsp:sp>
    <dsp:sp modelId="{9737BA80-9B8F-4953-BA1F-E670908A91DC}">
      <dsp:nvSpPr>
        <dsp:cNvPr id="0" name=""/>
        <dsp:cNvSpPr/>
      </dsp:nvSpPr>
      <dsp:spPr>
        <a:xfrm rot="5400000">
          <a:off x="-127050" y="4708488"/>
          <a:ext cx="847000" cy="592900"/>
        </a:xfrm>
        <a:prstGeom prst="chevron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7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0" y="4877888"/>
        <a:ext cx="592900" cy="254100"/>
      </dsp:txXfrm>
    </dsp:sp>
    <dsp:sp modelId="{16382BDE-229D-4D4A-A557-7C07FFAB5C31}">
      <dsp:nvSpPr>
        <dsp:cNvPr id="0" name=""/>
        <dsp:cNvSpPr/>
      </dsp:nvSpPr>
      <dsp:spPr>
        <a:xfrm rot="5400000">
          <a:off x="4378893" y="795445"/>
          <a:ext cx="550550" cy="8122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ดำเนินการอื่นใดที่เกี่ยวกับการควบคุมโรคติดต่อตามที่คณะกรรมการโรคติดต่อแห่งชาติหรือ ผวจ.มอบหมาย หรือตามที่บัญญัติไว้ในพรบ.นี้</a:t>
          </a:r>
          <a:endParaRPr lang="th-TH" sz="16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92901" y="4608313"/>
        <a:ext cx="8095659" cy="4967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6BB87-2486-48DB-A532-86076C36E509}">
      <dsp:nvSpPr>
        <dsp:cNvPr id="0" name=""/>
        <dsp:cNvSpPr/>
      </dsp:nvSpPr>
      <dsp:spPr>
        <a:xfrm rot="5400000">
          <a:off x="-219504" y="219504"/>
          <a:ext cx="1463362" cy="102435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th-TH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512177"/>
        <a:ext cx="1024353" cy="439009"/>
      </dsp:txXfrm>
    </dsp:sp>
    <dsp:sp modelId="{73920F9E-E723-48C5-9876-5699F14B63DA}">
      <dsp:nvSpPr>
        <dsp:cNvPr id="0" name=""/>
        <dsp:cNvSpPr/>
      </dsp:nvSpPr>
      <dsp:spPr>
        <a:xfrm rot="5400000">
          <a:off x="4538514" y="-3425763"/>
          <a:ext cx="951185" cy="79795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จัดทำแผนปฏิบัติการเฝ้าระวัง ป้องกัน ควบคุมโรคติดต่อระหว่างประเทศและแผนเตรียมพร้อมรับสถานการณ์ฉุกเฉินด้านสาธารณสุข</a:t>
          </a:r>
          <a:endParaRPr lang="th-TH" sz="20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024354" y="134830"/>
        <a:ext cx="7933073" cy="858319"/>
      </dsp:txXfrm>
    </dsp:sp>
    <dsp:sp modelId="{9BC34C61-2D5F-48CE-A3E5-444C5252F112}">
      <dsp:nvSpPr>
        <dsp:cNvPr id="0" name=""/>
        <dsp:cNvSpPr/>
      </dsp:nvSpPr>
      <dsp:spPr>
        <a:xfrm rot="5400000">
          <a:off x="-235878" y="1559351"/>
          <a:ext cx="1463362" cy="991605"/>
        </a:xfrm>
        <a:prstGeom prst="chevron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th-TH" sz="20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1819276"/>
        <a:ext cx="991605" cy="471757"/>
      </dsp:txXfrm>
    </dsp:sp>
    <dsp:sp modelId="{F78A2DBF-7D01-4BB2-9229-B657D9F5458A}">
      <dsp:nvSpPr>
        <dsp:cNvPr id="0" name=""/>
        <dsp:cNvSpPr/>
      </dsp:nvSpPr>
      <dsp:spPr>
        <a:xfrm rot="5400000">
          <a:off x="4538514" y="-2190687"/>
          <a:ext cx="951185" cy="79795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ประสาน สนับสนุน และติดตามประเมินผลการดำเนินงานตามแผนในข้อ 1</a:t>
          </a:r>
          <a:endParaRPr lang="th-TH" sz="20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024354" y="1369906"/>
        <a:ext cx="7933073" cy="858319"/>
      </dsp:txXfrm>
    </dsp:sp>
    <dsp:sp modelId="{38AE4EBA-61A0-4ACC-8CEC-03CF08021B0A}">
      <dsp:nvSpPr>
        <dsp:cNvPr id="0" name=""/>
        <dsp:cNvSpPr/>
      </dsp:nvSpPr>
      <dsp:spPr>
        <a:xfrm rot="5400000">
          <a:off x="-219504" y="2861957"/>
          <a:ext cx="1463362" cy="1024353"/>
        </a:xfrm>
        <a:prstGeom prst="chevron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th-TH" sz="20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3154630"/>
        <a:ext cx="1024353" cy="439009"/>
      </dsp:txXfrm>
    </dsp:sp>
    <dsp:sp modelId="{B706FC98-A0D0-4B11-AB8D-72317094C201}">
      <dsp:nvSpPr>
        <dsp:cNvPr id="0" name=""/>
        <dsp:cNvSpPr/>
      </dsp:nvSpPr>
      <dsp:spPr>
        <a:xfrm rot="5400000">
          <a:off x="4538514" y="-871707"/>
          <a:ext cx="951185" cy="79795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จัดทำแผนการติดต่อสื่อสารกับหน่วยงานที่เกี่ยวข้องกับการเฝ้าระวัง ป้องกัน และควบคุมโรคติดต่อระหว่างประเทศ</a:t>
          </a:r>
          <a:endParaRPr lang="th-TH" sz="20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024354" y="2688886"/>
        <a:ext cx="7933073" cy="858319"/>
      </dsp:txXfrm>
    </dsp:sp>
    <dsp:sp modelId="{A2A27155-1D2F-4D0C-96C4-547B535EA758}">
      <dsp:nvSpPr>
        <dsp:cNvPr id="0" name=""/>
        <dsp:cNvSpPr/>
      </dsp:nvSpPr>
      <dsp:spPr>
        <a:xfrm rot="5400000">
          <a:off x="-219504" y="4180937"/>
          <a:ext cx="1463362" cy="1024353"/>
        </a:xfrm>
        <a:prstGeom prst="chevron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</a:t>
          </a:r>
          <a:endParaRPr lang="th-TH" sz="20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" y="4473610"/>
        <a:ext cx="1024353" cy="439009"/>
      </dsp:txXfrm>
    </dsp:sp>
    <dsp:sp modelId="{37D6DFC7-979D-40D8-BFA2-0AC749C62128}">
      <dsp:nvSpPr>
        <dsp:cNvPr id="0" name=""/>
        <dsp:cNvSpPr/>
      </dsp:nvSpPr>
      <dsp:spPr>
        <a:xfrm rot="5400000">
          <a:off x="4538514" y="447272"/>
          <a:ext cx="951185" cy="79795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baseline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ดำเนินการอื่นใดที่เกี่ยวกับการเฝ้าระวัง ป้องกัน และควบคุมโรคติดต่อตามที่คณะกรรมการหรือคณะกรรมการโรคติดต่อจังหวัดมอบหมาย</a:t>
          </a:r>
          <a:endParaRPr lang="th-TH" sz="2000" kern="1200" baseline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024354" y="4007866"/>
        <a:ext cx="7933073" cy="8583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85FB2-6474-447D-90F2-125A96DCF3EE}">
      <dsp:nvSpPr>
        <dsp:cNvPr id="0" name=""/>
        <dsp:cNvSpPr/>
      </dsp:nvSpPr>
      <dsp:spPr>
        <a:xfrm>
          <a:off x="2173784" y="206"/>
          <a:ext cx="1620140" cy="16201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การจัดการความรู้</a:t>
          </a:r>
          <a:endParaRPr lang="th-TH" sz="20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411048" y="237470"/>
        <a:ext cx="1145612" cy="1145612"/>
      </dsp:txXfrm>
    </dsp:sp>
    <dsp:sp modelId="{67BCADA6-9287-49BF-93F6-C57F059B6ACF}">
      <dsp:nvSpPr>
        <dsp:cNvPr id="0" name=""/>
        <dsp:cNvSpPr/>
      </dsp:nvSpPr>
      <dsp:spPr>
        <a:xfrm rot="2160000">
          <a:off x="3742684" y="1244601"/>
          <a:ext cx="430536" cy="546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755018" y="1316001"/>
        <a:ext cx="301375" cy="328079"/>
      </dsp:txXfrm>
    </dsp:sp>
    <dsp:sp modelId="{7FC14FFA-6457-4C00-AF4F-F48409185D02}">
      <dsp:nvSpPr>
        <dsp:cNvPr id="0" name=""/>
        <dsp:cNvSpPr/>
      </dsp:nvSpPr>
      <dsp:spPr>
        <a:xfrm>
          <a:off x="4141696" y="1429977"/>
          <a:ext cx="1620140" cy="16201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การพัฒนาโปรแกรม</a:t>
          </a:r>
          <a:endParaRPr lang="th-TH" sz="20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378960" y="1667241"/>
        <a:ext cx="1145612" cy="1145612"/>
      </dsp:txXfrm>
    </dsp:sp>
    <dsp:sp modelId="{8CDD906F-ECEB-4FAB-8A98-8827F8E1B294}">
      <dsp:nvSpPr>
        <dsp:cNvPr id="0" name=""/>
        <dsp:cNvSpPr/>
      </dsp:nvSpPr>
      <dsp:spPr>
        <a:xfrm rot="6480000">
          <a:off x="4364426" y="3111769"/>
          <a:ext cx="430536" cy="546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10800000">
        <a:off x="4448963" y="3159708"/>
        <a:ext cx="301375" cy="328079"/>
      </dsp:txXfrm>
    </dsp:sp>
    <dsp:sp modelId="{4EBC2DAB-036D-4293-A11F-62A5EDB3640D}">
      <dsp:nvSpPr>
        <dsp:cNvPr id="0" name=""/>
        <dsp:cNvSpPr/>
      </dsp:nvSpPr>
      <dsp:spPr>
        <a:xfrm>
          <a:off x="3390021" y="3743396"/>
          <a:ext cx="1620140" cy="16201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16 </a:t>
          </a:r>
          <a:r>
            <a:rPr lang="th-TH" sz="20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โปรแกรม</a:t>
          </a:r>
          <a:endParaRPr lang="th-TH" sz="20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627285" y="3980660"/>
        <a:ext cx="1145612" cy="1145612"/>
      </dsp:txXfrm>
    </dsp:sp>
    <dsp:sp modelId="{AC631B15-4A1B-45E9-9F21-A6909B6101AC}">
      <dsp:nvSpPr>
        <dsp:cNvPr id="0" name=""/>
        <dsp:cNvSpPr/>
      </dsp:nvSpPr>
      <dsp:spPr>
        <a:xfrm rot="10800000">
          <a:off x="2780771" y="4280067"/>
          <a:ext cx="430536" cy="546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600" kern="120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10800000">
        <a:off x="2909932" y="4389426"/>
        <a:ext cx="301375" cy="328079"/>
      </dsp:txXfrm>
    </dsp:sp>
    <dsp:sp modelId="{E2A11E35-3421-49BA-BE42-2421F66ED16E}">
      <dsp:nvSpPr>
        <dsp:cNvPr id="0" name=""/>
        <dsp:cNvSpPr/>
      </dsp:nvSpPr>
      <dsp:spPr>
        <a:xfrm>
          <a:off x="957548" y="3743396"/>
          <a:ext cx="1620140" cy="16201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การดำเนินงาน</a:t>
          </a:r>
          <a:endParaRPr lang="th-TH" sz="20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194812" y="3980660"/>
        <a:ext cx="1145612" cy="1145612"/>
      </dsp:txXfrm>
    </dsp:sp>
    <dsp:sp modelId="{51A42E1A-FA91-437E-A262-C073522953F2}">
      <dsp:nvSpPr>
        <dsp:cNvPr id="0" name=""/>
        <dsp:cNvSpPr/>
      </dsp:nvSpPr>
      <dsp:spPr>
        <a:xfrm rot="15120000">
          <a:off x="1180278" y="3134947"/>
          <a:ext cx="430536" cy="546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10800000">
        <a:off x="1264815" y="3305726"/>
        <a:ext cx="301375" cy="328079"/>
      </dsp:txXfrm>
    </dsp:sp>
    <dsp:sp modelId="{E4D38950-6E63-4596-BFEA-C96F60E5C225}">
      <dsp:nvSpPr>
        <dsp:cNvPr id="0" name=""/>
        <dsp:cNvSpPr/>
      </dsp:nvSpPr>
      <dsp:spPr>
        <a:xfrm>
          <a:off x="205873" y="1429977"/>
          <a:ext cx="1620140" cy="16201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การติดตามประเมินผล</a:t>
          </a:r>
          <a:endParaRPr lang="th-TH" sz="20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43137" y="1667241"/>
        <a:ext cx="1145612" cy="1145612"/>
      </dsp:txXfrm>
    </dsp:sp>
    <dsp:sp modelId="{AC8E3AB9-6F9B-4B0F-88FB-A0C445D9B92C}">
      <dsp:nvSpPr>
        <dsp:cNvPr id="0" name=""/>
        <dsp:cNvSpPr/>
      </dsp:nvSpPr>
      <dsp:spPr>
        <a:xfrm rot="19440000">
          <a:off x="1774773" y="1258925"/>
          <a:ext cx="430536" cy="546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787107" y="1406243"/>
        <a:ext cx="301375" cy="328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C3F11-F3C6-43F6-9FA9-A06E5F007B11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2E984-50B3-4754-8DEA-4611E4575AA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96983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8BD53-0F13-48D0-AA44-016185985985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C62C9-AB7C-4E31-BFFB-B4D25A4B2A7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29193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F6843-9A4E-4433-936F-97CFBDC4F135}" type="slidenum">
              <a:rPr lang="th-TH" smtClean="0"/>
              <a:pPr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513069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F6843-9A4E-4433-936F-97CFBDC4F135}" type="slidenum">
              <a:rPr lang="th-TH" smtClean="0"/>
              <a:pPr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90870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7347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5224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91842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510998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115681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025568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124062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563367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707402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899336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76695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746036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245179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918061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2381187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751338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525832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40966038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4261550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5843607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634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h-TH" dirty="0"/>
          </a:p>
        </p:txBody>
      </p:sp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5600" y="239713"/>
            <a:ext cx="1100506" cy="1274270"/>
          </a:xfrm>
          <a:prstGeom prst="rect">
            <a:avLst/>
          </a:prstGeom>
        </p:spPr>
      </p:pic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230140" y="4859079"/>
            <a:ext cx="4359347" cy="1722476"/>
          </a:xfrm>
        </p:spPr>
        <p:txBody>
          <a:bodyPr/>
          <a:lstStyle>
            <a:lvl1pPr algn="r">
              <a:defRPr sz="18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สำนักงานเลขานุการของคณะกรรมการ</a:t>
            </a:r>
          </a:p>
          <a:p>
            <a:r>
              <a:rPr lang="th-TH" dirty="0" smtClean="0"/>
              <a:t> คณะกรรมการวิชาการและอนุกรรมการ</a:t>
            </a:r>
            <a:r>
              <a:rPr lang="en-US" sz="1600" dirty="0" smtClean="0"/>
              <a:t>cda2015gcd@gmail.com</a:t>
            </a:r>
            <a:endParaRPr lang="th-TH" sz="1600" dirty="0" smtClean="0"/>
          </a:p>
          <a:p>
            <a:r>
              <a:rPr lang="th-TH" sz="1600" dirty="0" smtClean="0"/>
              <a:t>โทรศัพท์ 02 590 3170</a:t>
            </a:r>
          </a:p>
          <a:p>
            <a:r>
              <a:rPr lang="th-TH" sz="1600" dirty="0" smtClean="0"/>
              <a:t>โทรสาร 02 591 8429</a:t>
            </a:r>
          </a:p>
          <a:p>
            <a:endParaRPr lang="th-TH" sz="1600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3866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4840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3897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26546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52797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5601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0871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547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7A8BE-5264-4AB4-A8F1-F121CFF312CB}" type="datetimeFigureOut">
              <a:rPr lang="th-TH" smtClean="0"/>
              <a:pPr/>
              <a:t>07/01/59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038CA-4577-4EF7-A7C2-9626A001C2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3053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microsoft.com/office/2007/relationships/diagramDrawing" Target="../diagrams/drawing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3586;&#3657;&#3629;&#3617;&#3641;&#3621;/&#3588;&#3585;&#3585;.&#3650;&#3619;&#3588;&#3605;&#3636;&#3604;&#3605;&#3656;&#3629;&#3649;&#3627;&#3656;&#3591;&#3594;&#3634;&#3605;&#3636;.pdf" TargetMode="External"/><Relationship Id="rId2" Type="http://schemas.openxmlformats.org/officeDocument/2006/relationships/hyperlink" Target="&#3586;&#3657;&#3629;&#3617;&#3641;&#3621;/&#3585;&#3619;&#3617;&#3588;&#3623;&#3610;&#3588;&#3640;&#3617;&#3650;&#3619;&#3588;.pdf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&#3586;&#3657;&#3629;&#3617;&#3641;&#3621;/&#3588;&#3585;&#3585;.&#3623;&#3636;&#3594;&#3634;&#3585;&#3634;&#3619;..pdf" TargetMode="External"/><Relationship Id="rId4" Type="http://schemas.openxmlformats.org/officeDocument/2006/relationships/hyperlink" Target="&#3586;&#3657;&#3629;&#3617;&#3641;&#3621;/&#3619;&#3633;&#3600;&#3617;&#3609;&#3605;&#3619;&#3637;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3586;&#3657;&#3629;&#3617;&#3641;&#3621;/&#3588;&#3585;&#3585;.&#3650;&#3619;&#3588;&#3605;&#3636;&#3604;&#3605;&#3656;&#3629;&#3649;&#3627;&#3656;&#3591;&#3594;&#3634;&#3605;&#3636;.pdf" TargetMode="External"/><Relationship Id="rId2" Type="http://schemas.openxmlformats.org/officeDocument/2006/relationships/hyperlink" Target="&#3586;&#3657;&#3629;&#3617;&#3641;&#3621;/&#3585;&#3619;&#3617;&#3588;&#3623;&#3610;&#3588;&#3640;&#3617;&#3650;&#3619;&#3588;.pdf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&#3586;&#3657;&#3629;&#3617;&#3641;&#3621;/&#3588;&#3585;&#3585;.&#3623;&#3636;&#3594;&#3634;&#3585;&#3634;&#3619;..pdf" TargetMode="External"/><Relationship Id="rId4" Type="http://schemas.openxmlformats.org/officeDocument/2006/relationships/hyperlink" Target="&#3586;&#3657;&#3629;&#3617;&#3641;&#3621;/&#3619;&#3633;&#3600;&#3617;&#3609;&#3605;&#3619;&#3637;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161" y="5045337"/>
            <a:ext cx="9144000" cy="1212440"/>
          </a:xfrm>
        </p:spPr>
        <p:txBody>
          <a:bodyPr>
            <a:normAutofit/>
          </a:bodyPr>
          <a:lstStyle/>
          <a:p>
            <a:pPr algn="r"/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เลขานุการของคณะกรรมการ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คณะกรรมการด้าน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วิชาการ และคณะอนุกรรมการ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88849" y="1664399"/>
            <a:ext cx="11263312" cy="2652713"/>
          </a:xfrm>
          <a:ln w="1905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h-TH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นโยบาย </a:t>
            </a:r>
            <a:r>
              <a:rPr lang="th-TH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 แนวทางปฏิบัติ และแผนปฏิบัติการ</a:t>
            </a:r>
            <a:br>
              <a:rPr lang="th-TH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r>
              <a:rPr lang="th-TH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การเฝ้าระวัง ป้องกัน </a:t>
            </a:r>
            <a:r>
              <a:rPr lang="th-TH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</a:t>
            </a:r>
            <a:r>
              <a:rPr lang="th-TH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</a:t>
            </a:r>
            <a:r>
              <a:rPr lang="th-TH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โรคติดต่อ</a:t>
            </a:r>
            <a:br>
              <a:rPr lang="th-TH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ตามพระราชบัญญัติ โรคติดต่อ พ.ศ.2558</a:t>
            </a:r>
            <a:endParaRPr lang="th-TH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63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8572" y="3000372"/>
            <a:ext cx="8929718" cy="3857628"/>
          </a:xfrm>
          <a:prstGeom prst="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449859" y="230103"/>
            <a:ext cx="8847438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คณะกรรมการโรคติดต่อแห่งชาติ (30 คน)</a:t>
            </a:r>
            <a:endParaRPr lang="th-TH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7200" y="1000108"/>
            <a:ext cx="1160895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b="1" dirty="0" smtClean="0"/>
              <a:t>มาตรา 11 </a:t>
            </a:r>
            <a:endParaRPr lang="th-TH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304918" y="2000240"/>
            <a:ext cx="350046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/>
              <a:t>ผู้อำนวยการสำนักโรคติดต่อทั่วไป/สำนักระบาด</a:t>
            </a:r>
          </a:p>
          <a:p>
            <a:pPr algn="ctr"/>
            <a:r>
              <a:rPr lang="th-TH" sz="1800" b="1" dirty="0" smtClean="0"/>
              <a:t>กรรมการและผู้ช่วยเลขานุการ</a:t>
            </a:r>
            <a:endParaRPr lang="th-TH" sz="18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947332" y="2000240"/>
            <a:ext cx="2643206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800" b="1" dirty="0" smtClean="0"/>
          </a:p>
          <a:p>
            <a:pPr algn="ctr"/>
            <a:r>
              <a:rPr lang="th-TH" sz="1800" b="1" dirty="0" smtClean="0"/>
              <a:t>อธิบดีกรมควบคุมโรค</a:t>
            </a:r>
          </a:p>
          <a:p>
            <a:pPr algn="ctr"/>
            <a:r>
              <a:rPr lang="th-TH" sz="1800" b="1" dirty="0" smtClean="0"/>
              <a:t>กรรมการและเลขานุการ</a:t>
            </a:r>
          </a:p>
          <a:p>
            <a:pPr algn="ctr"/>
            <a:endParaRPr lang="th-TH" sz="1800" dirty="0"/>
          </a:p>
        </p:txBody>
      </p:sp>
      <p:sp>
        <p:nvSpPr>
          <p:cNvPr id="9" name="Rounded Rectangle 8"/>
          <p:cNvSpPr/>
          <p:nvPr/>
        </p:nvSpPr>
        <p:spPr>
          <a:xfrm>
            <a:off x="4233216" y="1214422"/>
            <a:ext cx="3643338" cy="71438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/>
              <a:t>รัฐมนตรีว่าการกระทรวงสาธารณสุข </a:t>
            </a:r>
          </a:p>
          <a:p>
            <a:pPr algn="ctr"/>
            <a:r>
              <a:rPr lang="th-TH" sz="2000" b="1" dirty="0" smtClean="0"/>
              <a:t>ประธานคณะกรรมการ</a:t>
            </a:r>
            <a:endParaRPr lang="th-TH" sz="20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1947200" y="3214686"/>
            <a:ext cx="228601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800" b="1" dirty="0" smtClean="0"/>
          </a:p>
          <a:p>
            <a:pPr algn="ctr"/>
            <a:endParaRPr lang="th-TH" sz="1800" b="1" dirty="0"/>
          </a:p>
          <a:p>
            <a:pPr algn="ctr"/>
            <a:r>
              <a:rPr lang="th-TH" sz="1800" b="1" dirty="0" smtClean="0"/>
              <a:t>กรรมการโดยตำแหน่ง 18 คน</a:t>
            </a:r>
          </a:p>
          <a:p>
            <a:pPr algn="ctr"/>
            <a:endParaRPr lang="th-TH" sz="1800" b="1" dirty="0" smtClean="0"/>
          </a:p>
          <a:p>
            <a:pPr algn="ctr"/>
            <a:endParaRPr lang="th-TH" sz="1800" b="1" dirty="0"/>
          </a:p>
        </p:txBody>
      </p:sp>
      <p:sp>
        <p:nvSpPr>
          <p:cNvPr id="11" name="Flowchart: Document 10"/>
          <p:cNvSpPr/>
          <p:nvPr/>
        </p:nvSpPr>
        <p:spPr>
          <a:xfrm>
            <a:off x="1947200" y="3857628"/>
            <a:ext cx="2286016" cy="3229744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 smtClean="0">
              <a:solidFill>
                <a:schemeClr val="tx1"/>
              </a:solidFill>
            </a:endParaRPr>
          </a:p>
          <a:p>
            <a:endParaRPr lang="th-TH" sz="1400" dirty="0">
              <a:solidFill>
                <a:schemeClr val="tx1"/>
              </a:solidFill>
            </a:endParaRPr>
          </a:p>
          <a:p>
            <a:endParaRPr lang="th-TH" sz="1400" dirty="0" smtClean="0">
              <a:solidFill>
                <a:schemeClr val="tx1"/>
              </a:solidFill>
            </a:endParaRPr>
          </a:p>
          <a:p>
            <a:r>
              <a:rPr lang="th-TH" sz="1400" dirty="0" smtClean="0">
                <a:solidFill>
                  <a:schemeClr val="tx1"/>
                </a:solidFill>
              </a:rPr>
              <a:t>-ปลัดกระทรวง กห,ตป,คม,มท,รง,ศธ,สธ</a:t>
            </a:r>
          </a:p>
          <a:p>
            <a:r>
              <a:rPr lang="th-TH" sz="1400" dirty="0" smtClean="0">
                <a:solidFill>
                  <a:schemeClr val="tx1"/>
                </a:solidFill>
              </a:rPr>
              <a:t>-เลขาธิการคณะกรรมการกฤษฎีกา</a:t>
            </a:r>
          </a:p>
          <a:p>
            <a:r>
              <a:rPr lang="th-TH" sz="1400" dirty="0" smtClean="0">
                <a:solidFill>
                  <a:schemeClr val="tx1"/>
                </a:solidFill>
              </a:rPr>
              <a:t>-ผู้บัญชาการตำรวจแห่งชาติ</a:t>
            </a:r>
          </a:p>
          <a:p>
            <a:pPr>
              <a:buFontTx/>
              <a:buChar char="-"/>
            </a:pPr>
            <a:r>
              <a:rPr lang="th-TH" sz="1400" dirty="0" smtClean="0">
                <a:solidFill>
                  <a:schemeClr val="tx1"/>
                </a:solidFill>
              </a:rPr>
              <a:t>อธิบดีกรม พ./กรม อ./กรมวิทยาศาสตร์การแพทย์</a:t>
            </a:r>
          </a:p>
          <a:p>
            <a:pPr>
              <a:buFontTx/>
              <a:buChar char="-"/>
            </a:pPr>
            <a:r>
              <a:rPr lang="th-TH" sz="1400" dirty="0" smtClean="0">
                <a:solidFill>
                  <a:schemeClr val="tx1"/>
                </a:solidFill>
              </a:rPr>
              <a:t>อธิบดีกรมปศุสัตว์</a:t>
            </a:r>
          </a:p>
          <a:p>
            <a:pPr>
              <a:buFontTx/>
              <a:buChar char="-"/>
            </a:pPr>
            <a:r>
              <a:rPr lang="th-TH" sz="1400" dirty="0" smtClean="0">
                <a:solidFill>
                  <a:schemeClr val="tx1"/>
                </a:solidFill>
              </a:rPr>
              <a:t>อธิบดีกรมประชาสัมพันธ์</a:t>
            </a:r>
          </a:p>
          <a:p>
            <a:pPr>
              <a:buFontTx/>
              <a:buChar char="-"/>
            </a:pPr>
            <a:r>
              <a:rPr lang="th-TH" sz="1400" dirty="0" smtClean="0">
                <a:solidFill>
                  <a:schemeClr val="tx1"/>
                </a:solidFill>
              </a:rPr>
              <a:t>อธิบดีกรม ปภ</a:t>
            </a:r>
          </a:p>
          <a:p>
            <a:pPr>
              <a:buFontTx/>
              <a:buChar char="-"/>
            </a:pPr>
            <a:r>
              <a:rPr lang="th-TH" sz="1400" dirty="0" smtClean="0">
                <a:solidFill>
                  <a:schemeClr val="tx1"/>
                </a:solidFill>
              </a:rPr>
              <a:t>อธิบดีกรมส่งเสริมการปกครองท้องถิ่น</a:t>
            </a:r>
          </a:p>
          <a:p>
            <a:pPr>
              <a:buFontTx/>
              <a:buChar char="-"/>
            </a:pPr>
            <a:r>
              <a:rPr lang="th-TH" sz="1400" dirty="0" smtClean="0">
                <a:solidFill>
                  <a:schemeClr val="tx1"/>
                </a:solidFill>
              </a:rPr>
              <a:t>อธิบดีกรมอุทยานแห่งขาติ สัตว์ป่าและพันธุ์พืช</a:t>
            </a:r>
          </a:p>
          <a:p>
            <a:pPr>
              <a:buFontTx/>
              <a:buChar char="-"/>
            </a:pPr>
            <a:r>
              <a:rPr lang="th-TH" sz="1400" dirty="0" smtClean="0">
                <a:solidFill>
                  <a:schemeClr val="tx1"/>
                </a:solidFill>
              </a:rPr>
              <a:t>ปลัดกรุงเทพมหานคร</a:t>
            </a:r>
          </a:p>
          <a:p>
            <a:pPr>
              <a:buFontTx/>
              <a:buChar char="-"/>
            </a:pPr>
            <a:endParaRPr lang="th-TH" sz="14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33282" y="3214686"/>
            <a:ext cx="228601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800" b="1" dirty="0" smtClean="0"/>
          </a:p>
          <a:p>
            <a:pPr algn="ctr"/>
            <a:endParaRPr lang="th-TH" sz="1800" b="1" dirty="0"/>
          </a:p>
          <a:p>
            <a:pPr algn="ctr"/>
            <a:r>
              <a:rPr lang="th-TH" sz="1800" b="1" dirty="0" smtClean="0"/>
              <a:t>กรรมการผู้ทรงคุณวุฒิ 4 คน</a:t>
            </a:r>
          </a:p>
          <a:p>
            <a:pPr algn="ctr"/>
            <a:endParaRPr lang="th-TH" sz="1800" b="1" dirty="0" smtClean="0"/>
          </a:p>
          <a:p>
            <a:pPr algn="ctr"/>
            <a:endParaRPr lang="th-TH" sz="18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7305050" y="3214686"/>
            <a:ext cx="307183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800" b="1" dirty="0" smtClean="0"/>
          </a:p>
          <a:p>
            <a:pPr algn="ctr"/>
            <a:endParaRPr lang="th-TH" sz="1800" b="1" dirty="0"/>
          </a:p>
          <a:p>
            <a:pPr algn="ctr"/>
            <a:r>
              <a:rPr lang="th-TH" sz="1800" b="1" dirty="0" smtClean="0"/>
              <a:t>กรรมการจากสภาวิชาชีพที่เกี่ยวข้อง 4 คน </a:t>
            </a:r>
          </a:p>
          <a:p>
            <a:pPr algn="ctr"/>
            <a:endParaRPr lang="th-TH" sz="1800" b="1" dirty="0" smtClean="0"/>
          </a:p>
          <a:p>
            <a:pPr algn="ctr"/>
            <a:endParaRPr lang="th-TH" sz="1800" b="1" dirty="0"/>
          </a:p>
        </p:txBody>
      </p:sp>
      <p:sp>
        <p:nvSpPr>
          <p:cNvPr id="14" name="Flowchart: Document 13"/>
          <p:cNvSpPr/>
          <p:nvPr/>
        </p:nvSpPr>
        <p:spPr>
          <a:xfrm>
            <a:off x="4733282" y="3857627"/>
            <a:ext cx="2286016" cy="2691453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 smtClean="0">
              <a:solidFill>
                <a:schemeClr val="tx1"/>
              </a:solidFill>
            </a:endParaRPr>
          </a:p>
          <a:p>
            <a:endParaRPr lang="th-TH" sz="1400" dirty="0">
              <a:solidFill>
                <a:schemeClr val="tx1"/>
              </a:solidFill>
            </a:endParaRPr>
          </a:p>
          <a:p>
            <a:r>
              <a:rPr lang="th-TH" sz="1600" dirty="0" smtClean="0">
                <a:solidFill>
                  <a:schemeClr val="tx1"/>
                </a:solidFill>
              </a:rPr>
              <a:t>-รมว.สธ.แต่งตั้งจากผู้มีความรุ้ ความเชียวชาญ และมีประสบการณ์เป็นที่ประจักษ์ ในด้านการสาธารณสุข  การควบคุมโรค และด้านอื่นที่เป็นประโยชน์</a:t>
            </a:r>
          </a:p>
          <a:p>
            <a:r>
              <a:rPr lang="th-TH" sz="1600" dirty="0" smtClean="0">
                <a:solidFill>
                  <a:schemeClr val="tx1"/>
                </a:solidFill>
              </a:rPr>
              <a:t>-ต้องแต่งตั้งจากองค์กรพัฒนาเอกชนซึ่งมิใช่เป็นการแสวงหาผลกำไรและดำเนินกกิจกรรมด้านสาธารณสุข  อย่างน้อย 1 คน</a:t>
            </a:r>
          </a:p>
          <a:p>
            <a:pPr>
              <a:buFontTx/>
              <a:buChar char="-"/>
            </a:pPr>
            <a:endParaRPr lang="th-TH" sz="1400" dirty="0">
              <a:solidFill>
                <a:schemeClr val="tx1"/>
              </a:solidFill>
            </a:endParaRPr>
          </a:p>
        </p:txBody>
      </p:sp>
      <p:sp>
        <p:nvSpPr>
          <p:cNvPr id="15" name="Flowchart: Document 14"/>
          <p:cNvSpPr/>
          <p:nvPr/>
        </p:nvSpPr>
        <p:spPr>
          <a:xfrm>
            <a:off x="7305050" y="3857628"/>
            <a:ext cx="3071834" cy="1922466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dirty="0" smtClean="0">
                <a:solidFill>
                  <a:schemeClr val="tx1"/>
                </a:solidFill>
              </a:rPr>
              <a:t>-ผู้แทนแพทยสภา</a:t>
            </a:r>
          </a:p>
          <a:p>
            <a:r>
              <a:rPr lang="th-TH" sz="1600" dirty="0" smtClean="0">
                <a:solidFill>
                  <a:schemeClr val="tx1"/>
                </a:solidFill>
              </a:rPr>
              <a:t>-ผู้แทนสภาการพยาบาล</a:t>
            </a:r>
          </a:p>
          <a:p>
            <a:r>
              <a:rPr lang="th-TH" sz="1600" dirty="0" smtClean="0">
                <a:solidFill>
                  <a:schemeClr val="tx1"/>
                </a:solidFill>
              </a:rPr>
              <a:t>-ผู้แทนสภาเทคนิคการแพทย์</a:t>
            </a:r>
          </a:p>
          <a:p>
            <a:r>
              <a:rPr lang="th-TH" sz="1600" dirty="0" smtClean="0">
                <a:solidFill>
                  <a:schemeClr val="tx1"/>
                </a:solidFill>
              </a:rPr>
              <a:t>-ผู้แทนสมาคมโรงพยาบาลเอกชน</a:t>
            </a:r>
          </a:p>
          <a:p>
            <a:pPr>
              <a:buFontTx/>
              <a:buChar char="-"/>
            </a:pPr>
            <a:endParaRPr lang="th-TH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76224" y="2786058"/>
            <a:ext cx="1214446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กรรมการ</a:t>
            </a:r>
            <a:endParaRPr lang="th-TH" sz="2400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519894" y="2356636"/>
            <a:ext cx="857256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1"/>
            <a:endCxn id="8" idx="3"/>
          </p:cNvCxnSpPr>
          <p:nvPr/>
        </p:nvCxnSpPr>
        <p:spPr>
          <a:xfrm rot="10800000">
            <a:off x="5590538" y="2357430"/>
            <a:ext cx="714380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75728" y="2173112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AAJaab" pitchFamily="18" charset="-34"/>
                <a:cs typeface="AAJaab" pitchFamily="18" charset="-34"/>
              </a:rPr>
              <a:t>สำนักงานเลขานุการคกก.</a:t>
            </a:r>
            <a:endParaRPr lang="th-TH" sz="1800" dirty="0">
              <a:latin typeface="AAJaab" pitchFamily="18" charset="-34"/>
              <a:cs typeface="AAJaab" pitchFamily="18" charset="-34"/>
            </a:endParaRPr>
          </a:p>
        </p:txBody>
      </p:sp>
      <p:cxnSp>
        <p:nvCxnSpPr>
          <p:cNvPr id="20" name="Straight Connector 19"/>
          <p:cNvCxnSpPr>
            <a:endCxn id="8" idx="1"/>
          </p:cNvCxnSpPr>
          <p:nvPr/>
        </p:nvCxnSpPr>
        <p:spPr>
          <a:xfrm>
            <a:off x="2447266" y="2357430"/>
            <a:ext cx="50006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8707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96562" y="115330"/>
            <a:ext cx="10153135" cy="766488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endParaRPr lang="th-TH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</a:t>
            </a:r>
            <a:r>
              <a:rPr lang="th-TH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โรคติดต่อแห่งชาติ (มาตรา 14)</a:t>
            </a:r>
          </a:p>
          <a:p>
            <a:endParaRPr lang="th-TH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09720" y="1142984"/>
            <a:ext cx="1785950" cy="2000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กำหนดนโยบาย วางระบบ และแนวทางปฏิบัติในการเฝ้าระวัง ป้องกันและควบคุมโรคติดต่อ 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09984" y="1285860"/>
            <a:ext cx="1785950" cy="21431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พิจารณาให้ความเห็นชอบแผนปฏิบัติการเฝ้าระวัง ป้องกันและควบคุมโรคติดต่อหรือโรคระบาด และเสนอ ครม.ให้ความเห็นชอบ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881686" y="1142984"/>
            <a:ext cx="1785950" cy="2000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เสนอความเห็นต่อรัฐมนตรีในการออกกฎกระทรวง ระเบียบ ประกาศ และแนวทางปฏิบัติ เพื่อปฏิบัติตาม พรบ.นี้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809720" y="3643314"/>
            <a:ext cx="1785950" cy="20002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 ประเมินผล และตรวจสอบการดำเนินงานของหน่วยงานของรัฐ คกก.โรคติดต่อจังหวัด/กทม.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09984" y="3761604"/>
            <a:ext cx="2000264" cy="27860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พิจารณาให้ความเห็นชอบหลักเกณฑ์ วิธีการ และเงื่อนไขเกี่ยวกับการเบิกจ่ายชดเชย ค่าทดแทน ค่าตอบแทน หรือค่าใช้จ่ายที่จำเป็นในการดำเนินการเฝ้าระวัง สอบสวนโรค ป้องกันหรือควบคุมโรคติดต่อ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953124" y="3571876"/>
            <a:ext cx="1785950" cy="20002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แต่งตั้งกรรมการด้านวิชาการหรือคณะอนุกรรมการ เพื่อปฏิบัติการตาม พรบ.นี้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024826" y="3717712"/>
            <a:ext cx="1785950" cy="20002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ปฏิบัติการอื่นใดตามที่ พรบ.นี้ หรือกฎหมายอื่นบัญญัติให้เป็นอำนาจหน้าที่ หรือตามที่ ครม.มอบหมาย</a:t>
            </a:r>
          </a:p>
        </p:txBody>
      </p:sp>
      <p:sp>
        <p:nvSpPr>
          <p:cNvPr id="10" name="Isosceles Triangle 9"/>
          <p:cNvSpPr/>
          <p:nvPr/>
        </p:nvSpPr>
        <p:spPr>
          <a:xfrm rot="10800000">
            <a:off x="2452662" y="928670"/>
            <a:ext cx="571504" cy="4286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4381488" y="1000108"/>
            <a:ext cx="642942" cy="4286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2" name="Isosceles Triangle 11"/>
          <p:cNvSpPr/>
          <p:nvPr/>
        </p:nvSpPr>
        <p:spPr>
          <a:xfrm rot="10800000">
            <a:off x="6381752" y="928670"/>
            <a:ext cx="571504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4" name="Isosceles Triangle 13"/>
          <p:cNvSpPr/>
          <p:nvPr/>
        </p:nvSpPr>
        <p:spPr>
          <a:xfrm rot="10800000">
            <a:off x="8596330" y="3574836"/>
            <a:ext cx="571504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6596066" y="3429000"/>
            <a:ext cx="571504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6" name="Isosceles Triangle 15"/>
          <p:cNvSpPr/>
          <p:nvPr/>
        </p:nvSpPr>
        <p:spPr>
          <a:xfrm rot="10800000">
            <a:off x="4524364" y="3547290"/>
            <a:ext cx="571504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7" name="Isosceles Triangle 16"/>
          <p:cNvSpPr/>
          <p:nvPr/>
        </p:nvSpPr>
        <p:spPr>
          <a:xfrm rot="10800000">
            <a:off x="2452662" y="3500438"/>
            <a:ext cx="571504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2595538" y="857232"/>
            <a:ext cx="316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24364" y="928670"/>
            <a:ext cx="316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24628" y="785794"/>
            <a:ext cx="316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95538" y="3357562"/>
            <a:ext cx="316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67240" y="3404414"/>
            <a:ext cx="316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38942" y="3286124"/>
            <a:ext cx="316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39206" y="3431960"/>
            <a:ext cx="316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953388" y="1428736"/>
            <a:ext cx="1785950" cy="2000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ให้คำปรึกษา แนะนำ และประสานงานแก่หน่วยงานของรัฐและเอกชน เกี่ยวกับการเฝ้าระวัง ป้องกัน และควบคุมโรคติดต่อ</a:t>
            </a:r>
          </a:p>
        </p:txBody>
      </p:sp>
      <p:sp>
        <p:nvSpPr>
          <p:cNvPr id="27" name="Isosceles Triangle 26"/>
          <p:cNvSpPr/>
          <p:nvPr/>
        </p:nvSpPr>
        <p:spPr>
          <a:xfrm rot="10800000">
            <a:off x="8524892" y="1214422"/>
            <a:ext cx="571504" cy="4286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8" name="TextBox 27"/>
          <p:cNvSpPr txBox="1"/>
          <p:nvPr/>
        </p:nvSpPr>
        <p:spPr>
          <a:xfrm>
            <a:off x="8667768" y="1142984"/>
            <a:ext cx="316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FFFF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256345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05946" y="233497"/>
            <a:ext cx="10264346" cy="5355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th-TH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อำนาจหน้าที่ของคณะกรรมการวิชาการ (มาตรา16)</a:t>
            </a:r>
            <a:endParaRPr lang="th-TH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27470" y="1406474"/>
            <a:ext cx="5282215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คณะกรรมการวิชาการ (ไม่เกิน 8 คน)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41388" y="2387300"/>
            <a:ext cx="2786082" cy="121444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แต่งตั้งจากกรรมการผู้ทรงคุณวุฒิ ตามมาตรา 11(4)</a:t>
            </a:r>
          </a:p>
          <a:p>
            <a:pPr algn="ctr"/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ประธาน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55702" y="4387564"/>
            <a:ext cx="2428892" cy="18573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ผู้มีความรู้ ความเชียวชาญ และมีประสบการณ์ ในด้านโรคติดต่อ </a:t>
            </a:r>
          </a:p>
          <a:p>
            <a:pPr algn="ctr"/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จำนวนไม่เกิน 7 คน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55702" y="3816060"/>
            <a:ext cx="2428892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กรรมการโดยตำแหน่ง </a:t>
            </a:r>
          </a:p>
          <a:p>
            <a:pPr algn="ctr"/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49187912"/>
              </p:ext>
            </p:extLst>
          </p:nvPr>
        </p:nvGraphicFramePr>
        <p:xfrm>
          <a:off x="3598908" y="2530176"/>
          <a:ext cx="614366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27470" y="2030110"/>
            <a:ext cx="148470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อำนาจหน้าที่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751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6844" y="2992134"/>
            <a:ext cx="8929718" cy="3857628"/>
          </a:xfrm>
          <a:prstGeom prst="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77064"/>
            <a:ext cx="9016314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คณะกรรมการโรคติดต่อจังหวัด </a:t>
            </a:r>
            <a:endParaRPr lang="th-TH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ไม่น้อยกว่า 16 คน)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95473" y="1280194"/>
            <a:ext cx="141737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20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53190" y="1992002"/>
            <a:ext cx="400052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ผู้ปฏิบัตงานป้องกันควบคุมโรค สสจ.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(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ไม่เกิน 2 คน)</a:t>
            </a:r>
          </a:p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กรรมการและผู้ช่วยเลขานุการ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095473" y="1992002"/>
            <a:ext cx="3643337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นายแพทย์สาธารณสุขจังหวัด</a:t>
            </a:r>
          </a:p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กรรมการและเลขานุการ</a:t>
            </a:r>
          </a:p>
          <a:p>
            <a:pPr algn="ctr"/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81488" y="1206184"/>
            <a:ext cx="3643338" cy="71438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ผู้ว่าราชการจังหวัด</a:t>
            </a:r>
          </a:p>
          <a:p>
            <a:pPr algn="ctr"/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ประธานคณะกรรมการ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095472" y="3206448"/>
            <a:ext cx="214314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กรรมการโดยตำแหน่ง 6 คน</a:t>
            </a: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Flowchart: Document 10"/>
          <p:cNvSpPr/>
          <p:nvPr/>
        </p:nvSpPr>
        <p:spPr>
          <a:xfrm>
            <a:off x="2095472" y="3849390"/>
            <a:ext cx="2143140" cy="2143140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-ปลัดจังหวัด</a:t>
            </a:r>
          </a:p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-ประชาสัมพันธ์จังหวัด</a:t>
            </a:r>
          </a:p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-ปศุสัตว์จังหวัด</a:t>
            </a:r>
          </a:p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-หัวหน้าสนง.ปภ.จังหวัด</a:t>
            </a:r>
          </a:p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-ผอ.สคร.ที่รับผิดชอบในเขตจังหวัด</a:t>
            </a:r>
          </a:p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-นายกองค์การบริหารส่วนจังหวัด</a:t>
            </a:r>
          </a:p>
          <a:p>
            <a:pPr algn="l">
              <a:buFontTx/>
              <a:buChar char="-"/>
            </a:pPr>
            <a:endParaRPr lang="th-TH" sz="120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881554" y="3206448"/>
            <a:ext cx="2286016" cy="701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กรรมการจากหน่วยงานท้องถิ่น* 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คน</a:t>
            </a: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739074" y="3206448"/>
            <a:ext cx="235745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กรรมการจากหน่วยงานในสังกัด กสธ. 5 คน</a:t>
            </a: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Flowchart: Document 13"/>
          <p:cNvSpPr/>
          <p:nvPr/>
        </p:nvSpPr>
        <p:spPr>
          <a:xfrm>
            <a:off x="4881554" y="3908208"/>
            <a:ext cx="2286016" cy="1000132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-นายกเทศมนตรี  1 คน</a:t>
            </a:r>
          </a:p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นายกองค์การบริหารส่วนตำบล 1 คน</a:t>
            </a:r>
          </a:p>
          <a:p>
            <a:pPr>
              <a:buFontTx/>
              <a:buChar char="-"/>
            </a:pPr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Flowchart: Document 14"/>
          <p:cNvSpPr/>
          <p:nvPr/>
        </p:nvSpPr>
        <p:spPr>
          <a:xfrm>
            <a:off x="7739074" y="3889043"/>
            <a:ext cx="2357454" cy="1428760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-ผู้อำนวยการโรงพยาบาลศูนย์หรือผู้อำนวยการโรงพยาบาลทั่วไป 1 คน</a:t>
            </a:r>
          </a:p>
          <a:p>
            <a:pPr algn="l">
              <a:buFontTx/>
              <a:buChar char="-"/>
            </a:pPr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ผู้อำนวยการโรงพยาบาลชุมชน 2 คน</a:t>
            </a:r>
          </a:p>
          <a:p>
            <a:pPr algn="l">
              <a:buFontTx/>
              <a:buChar char="-"/>
            </a:pPr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สาธารณสุขอำเภอ 2 คน</a:t>
            </a:r>
          </a:p>
          <a:p>
            <a:pPr algn="l">
              <a:buFontTx/>
              <a:buChar char="-"/>
            </a:pPr>
            <a:endParaRPr lang="th-TH" sz="120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24496" y="2777820"/>
            <a:ext cx="1214446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668166" y="2348398"/>
            <a:ext cx="857256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1"/>
            <a:endCxn id="8" idx="3"/>
          </p:cNvCxnSpPr>
          <p:nvPr/>
        </p:nvCxnSpPr>
        <p:spPr>
          <a:xfrm flipH="1">
            <a:off x="5738810" y="2349192"/>
            <a:ext cx="71438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452926" y="5063836"/>
            <a:ext cx="235745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กรรมการจากสถานพยาบาล</a:t>
            </a: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Flowchart: Document 19"/>
          <p:cNvSpPr/>
          <p:nvPr/>
        </p:nvSpPr>
        <p:spPr>
          <a:xfrm>
            <a:off x="4452926" y="5492464"/>
            <a:ext cx="2357454" cy="1143008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th-TH" sz="140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-ผู้ดำเนินการสถานพยาบาลตามกฎหมายว่าด้วยสถานพยาบาล  1 คน</a:t>
            </a:r>
          </a:p>
          <a:p>
            <a:pPr>
              <a:buFontTx/>
              <a:buChar char="-"/>
            </a:pPr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53256" y="5349588"/>
            <a:ext cx="3500462" cy="14287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จังหวัดใดมี รพ.ในสังกัดหน่วยงานของรัฐอื่นนอกจากมาตรา 20(4)  ให้แต่งตั้ง ผอ.รพ.ในสังกัดหน่วยงานนั้น ไม่เกิน 3 คน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จังหวัดใดมีด่านควบคุมโรคติดต่อระหว่างประเทศ ให้แต่งตั้ง จพง.ควบคุมโรคติดต่อประจำด่านฯ แห่งละ 1 คน ผู้รับผิดชอบช่องทางเข้าออกประจำด่าน แห่งละ 1 คน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46422" y="6492596"/>
            <a:ext cx="2117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กรรมการซึ่ง ผวจ.แต่งตั้ง</a:t>
            </a:r>
          </a:p>
        </p:txBody>
      </p:sp>
    </p:spTree>
    <p:extLst>
      <p:ext uri="{BB962C8B-B14F-4D97-AF65-F5344CB8AC3E}">
        <p14:creationId xmlns:p14="http://schemas.microsoft.com/office/powerpoint/2010/main" xmlns="" val="427900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984" y="277673"/>
            <a:ext cx="9144000" cy="9580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อำนาจหน้าที่ของคณะกรรมการโรคติดต่อจังหวัด </a:t>
            </a:r>
          </a:p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(มาตรา 22)</a:t>
            </a:r>
            <a:endParaRPr lang="th-TH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031040979"/>
              </p:ext>
            </p:extLst>
          </p:nvPr>
        </p:nvGraphicFramePr>
        <p:xfrm>
          <a:off x="1466449" y="1482810"/>
          <a:ext cx="8715436" cy="5232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395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666844" y="3000372"/>
            <a:ext cx="8929718" cy="3857628"/>
          </a:xfrm>
          <a:prstGeom prst="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/>
              <a:t>* กรรมการซึ่ง ผวจ.แต่งตั้ง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509" y="142853"/>
            <a:ext cx="9877168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องค์ประกอบและอำนาจหน้าที่ของ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คณะกรรมการโรคติดต่อกรุงเทพมหานคร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99313" y="714357"/>
            <a:ext cx="5328703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คณะกรรมการโรคติดต่อกรุงเทพมหานคร (26 คน)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7612" y="1000109"/>
            <a:ext cx="12939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26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585329" y="2000240"/>
            <a:ext cx="400052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ขรก.สังกัดสำนักอนามัย (ไม่ต่ำกว่า ผอ.กอง) (ไม่เกิน 2 คน)</a:t>
            </a:r>
          </a:p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กรรมการและผู้ช่วยเลขานุการ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27743" y="2000240"/>
            <a:ext cx="2643206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ผู้อำนวยการสำนักอนามัย</a:t>
            </a: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กรรมการและเลขานุการ</a:t>
            </a:r>
          </a:p>
          <a:p>
            <a:pPr algn="ctr"/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13627" y="1214422"/>
            <a:ext cx="3643338" cy="71438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ผู้ว่าราชการกรุงเทพมหานคร</a:t>
            </a:r>
          </a:p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ประธานคณะกรรมการ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095472" y="3214686"/>
            <a:ext cx="214314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800" b="1" dirty="0"/>
          </a:p>
          <a:p>
            <a:pPr algn="ctr"/>
            <a:endParaRPr lang="th-TH" sz="1800" b="1" dirty="0"/>
          </a:p>
          <a:p>
            <a:pPr algn="ctr"/>
            <a:r>
              <a:rPr lang="th-TH" sz="1800" b="1" dirty="0"/>
              <a:t>กรรมการโดยตำแหน่ง 6 คน</a:t>
            </a:r>
          </a:p>
          <a:p>
            <a:pPr algn="ctr"/>
            <a:endParaRPr lang="th-TH" sz="1800" b="1" dirty="0"/>
          </a:p>
          <a:p>
            <a:pPr algn="ctr"/>
            <a:endParaRPr lang="th-TH" sz="1800" b="1" dirty="0"/>
          </a:p>
        </p:txBody>
      </p:sp>
      <p:sp>
        <p:nvSpPr>
          <p:cNvPr id="14" name="Flowchart: Document 13"/>
          <p:cNvSpPr/>
          <p:nvPr/>
        </p:nvSpPr>
        <p:spPr>
          <a:xfrm>
            <a:off x="2112279" y="3857628"/>
            <a:ext cx="2143140" cy="3000372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-ปลัดกรุงเทพมหานคร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-ผู้แทนสำนักงานปลัด มท.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-ผู้แทนกรมควบคุมโรค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-ผู้แทนกรมประชาสัมพันธ์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-ผู้แทนกรมปศุสัตว์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-ผู้แทนกรมสวัสดิการและคุ้มครองแรงงาน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-ผู้อำนวยการสำนักการแพทย์ กทม.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-ผู้อำนวยการสนง.ปภ.กทม.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-ผู้อำนวยการ รพ.สังกัดสภากาชาดไทยในเขต กทม.</a:t>
            </a:r>
          </a:p>
          <a:p>
            <a:pPr>
              <a:buFontTx/>
              <a:buChar char="-"/>
            </a:pPr>
            <a:endParaRPr lang="th-TH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919031" y="3214686"/>
            <a:ext cx="228601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กรรมการจาก รพ.*  2 คน</a:t>
            </a: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739074" y="3143248"/>
            <a:ext cx="257176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กรรมการจาก รพ.สังกัดหน่วยงานอื่นของรัฐ* 5 คน</a:t>
            </a: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Flowchart: Document 16"/>
          <p:cNvSpPr/>
          <p:nvPr/>
        </p:nvSpPr>
        <p:spPr>
          <a:xfrm>
            <a:off x="4919031" y="3857628"/>
            <a:ext cx="2286016" cy="1000132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-ผอ.รพ.ในสังกัด กทม. 1 คน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-ผอ.รพ.ในสังกัดกรมการแพทย์ กระทรวงสาธารณสุข 1 คน</a:t>
            </a:r>
          </a:p>
          <a:p>
            <a:pPr>
              <a:buFontTx/>
              <a:buChar char="-"/>
            </a:pPr>
            <a:endParaRPr lang="th-TH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Flowchart: Document 17"/>
          <p:cNvSpPr/>
          <p:nvPr/>
        </p:nvSpPr>
        <p:spPr>
          <a:xfrm>
            <a:off x="7739074" y="3714752"/>
            <a:ext cx="2571768" cy="857256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600" dirty="0"/>
          </a:p>
          <a:p>
            <a:r>
              <a:rPr lang="th-TH" sz="1600" dirty="0"/>
              <a:t>-ผอ.รพ.ในสังกัดหน่วยงานของรัฐ นอกจากมาตรา 26(3) จำนวนไม่เกิน 5 คน</a:t>
            </a:r>
          </a:p>
          <a:p>
            <a:pPr>
              <a:buFontTx/>
              <a:buChar char="-"/>
            </a:pPr>
            <a:endParaRPr lang="th-TH" sz="1400" dirty="0"/>
          </a:p>
        </p:txBody>
      </p:sp>
      <p:sp>
        <p:nvSpPr>
          <p:cNvPr id="33" name="Rectangle 32"/>
          <p:cNvSpPr/>
          <p:nvPr/>
        </p:nvSpPr>
        <p:spPr>
          <a:xfrm>
            <a:off x="5656635" y="2786058"/>
            <a:ext cx="1214446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</a:t>
            </a:r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668166" y="2356636"/>
            <a:ext cx="857256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8" idx="1"/>
            <a:endCxn id="9" idx="3"/>
          </p:cNvCxnSpPr>
          <p:nvPr/>
        </p:nvCxnSpPr>
        <p:spPr>
          <a:xfrm flipH="1">
            <a:off x="5870949" y="2357430"/>
            <a:ext cx="71438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490403" y="5072074"/>
            <a:ext cx="235745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กรรมการจากสถานพยาบาล</a:t>
            </a: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Flowchart: Document 22"/>
          <p:cNvSpPr/>
          <p:nvPr/>
        </p:nvSpPr>
        <p:spPr>
          <a:xfrm>
            <a:off x="4490403" y="5500702"/>
            <a:ext cx="2357454" cy="1143008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-ผู้ดำเนินการสถานพยาบาลตามกฎหมายว่าด้วยสถานพยาบาล  1 คน</a:t>
            </a:r>
          </a:p>
          <a:p>
            <a:pPr>
              <a:buFontTx/>
              <a:buChar char="-"/>
            </a:pPr>
            <a:endParaRPr lang="th-TH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667636" y="4572008"/>
            <a:ext cx="257176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กรรมการจาก สนง.เขตพื้นที่การศึกษา  * 5 คน</a:t>
            </a: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Flowchart: Document 24"/>
          <p:cNvSpPr/>
          <p:nvPr/>
        </p:nvSpPr>
        <p:spPr>
          <a:xfrm>
            <a:off x="7667636" y="5143512"/>
            <a:ext cx="2571768" cy="785818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-ผอ.สนง.เขตพื้นที่การศึกษาใน กทม.จำนวน 1 คน</a:t>
            </a:r>
          </a:p>
          <a:p>
            <a:pPr>
              <a:buFontTx/>
              <a:buChar char="-"/>
            </a:pPr>
            <a:endParaRPr lang="th-TH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096264" y="6568874"/>
            <a:ext cx="18293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กรรมการซึ่ง ผวจ.แต่งตั้ง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810380" y="5940272"/>
            <a:ext cx="3717577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จพง.ควบคุมโรคติดต่อประจำด่านฯ ในเขต กทม.แห่งละ 1 คน</a:t>
            </a:r>
          </a:p>
          <a:p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ผู้รับผิดชอบช่องทางเข้าออกประจำด่าน ในเขต กทม. แห่งละ 1 คน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91287" y="80493"/>
            <a:ext cx="905133" cy="104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03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385669360"/>
              </p:ext>
            </p:extLst>
          </p:nvPr>
        </p:nvGraphicFramePr>
        <p:xfrm>
          <a:off x="1738282" y="1285860"/>
          <a:ext cx="871543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664043" y="285728"/>
            <a:ext cx="8789675" cy="6039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อำนาจหน้าที่ของคณะกรรมการ</a:t>
            </a: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โรคติดต่อกรุงเทพมหานคร </a:t>
            </a: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(มาตรา </a:t>
            </a: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28)</a:t>
            </a:r>
            <a:endPara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73171" y="217016"/>
            <a:ext cx="851294" cy="98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710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666844" y="3000372"/>
            <a:ext cx="8929718" cy="3857628"/>
          </a:xfrm>
          <a:prstGeom prst="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/>
              <a:t>* กรรมการซึ่ง ผวจ.แต่งตั้ง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3082" y="142853"/>
            <a:ext cx="956413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องค์ประกอบ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และอำนาจหน้าที่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ของคณะทำงาน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ประจำช่องทางเข้าออก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67175" y="714357"/>
            <a:ext cx="571502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คณะทำงานประจำช่องทางเข้าออก (ไม่น้อยกว่า 8 คน)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95473" y="1000109"/>
            <a:ext cx="129394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23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95604" y="2000240"/>
            <a:ext cx="2643206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จพง.ควบคุมโรคติดต่อที่รับผิดชอบ</a:t>
            </a: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คณะทำงานและเลขานุการ</a:t>
            </a:r>
          </a:p>
          <a:p>
            <a:pPr algn="ctr"/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084919" y="1214422"/>
            <a:ext cx="4012869" cy="7143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จนท.ของรัฐที่รับผิดชอบช่องทางเข้าออก</a:t>
            </a:r>
          </a:p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ประธานคณะทำงาน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095472" y="3214686"/>
            <a:ext cx="2143140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คณะทำงานโดยตำแหน่ง</a:t>
            </a: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คน</a:t>
            </a: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Flowchart: Document 13"/>
          <p:cNvSpPr/>
          <p:nvPr/>
        </p:nvSpPr>
        <p:spPr>
          <a:xfrm>
            <a:off x="2095472" y="3857628"/>
            <a:ext cx="2143140" cy="221457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-ผุ้แทนกรมปศุสัตว์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-ผู้แทนกรมวิชาการเกษตร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-ผู้แทนกรมศุลกากร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-ผู้แทนสำนักงานคณะกรรมการอาหารและยา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-ผู้แทนสำนักงานตรวจคนเข้าเมือง (ปฏิบัติหน้าที่ในช่องทางเข้าออกนั้น)</a:t>
            </a:r>
          </a:p>
          <a:p>
            <a:pPr>
              <a:buFontTx/>
              <a:buChar char="-"/>
            </a:pPr>
            <a:endParaRPr lang="th-TH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81554" y="3214686"/>
            <a:ext cx="228601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คณะทำงานจาก รพ.*  2 คน</a:t>
            </a: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96198" y="3143248"/>
            <a:ext cx="2571768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อื่นๆ</a:t>
            </a: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Flowchart: Document 16"/>
          <p:cNvSpPr/>
          <p:nvPr/>
        </p:nvSpPr>
        <p:spPr>
          <a:xfrm>
            <a:off x="4881554" y="3857628"/>
            <a:ext cx="2286016" cy="1000132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-ผอ.รพ.ในสังกัดหน่วยงานของรัฐที่ดูแลรับผิดชอบช่องทางเข้าออกนั้น 1 คน</a:t>
            </a:r>
          </a:p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Char char="-"/>
            </a:pPr>
            <a:endParaRPr lang="th-TH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Flowchart: Document 17"/>
          <p:cNvSpPr/>
          <p:nvPr/>
        </p:nvSpPr>
        <p:spPr>
          <a:xfrm>
            <a:off x="7596198" y="3714752"/>
            <a:ext cx="2571768" cy="2643206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-ช่องทางเข้าออกใดมีผู้แทนจากหน่วยงานของรัฐปฏิบัติหน้าที่ในช่องทางเข้าออกน้อยกว่าตามที่กำหนด ให้ คทง.ประกอบด้วยผู้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แทนเท่าที่มีอยู่</a:t>
            </a:r>
          </a:p>
          <a:p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-ช่องทางเข้าออกใดมีผู้แทนจากหน่วยงานของรัฐปฏิบัติหน้าที่ในช่องทางเข้าออกมากกว่าตามที่กำหนด ให้ คณะกรรมการประกาศกำหนดเพิ่มเติมจากจำนวนที่มีอยู่</a:t>
            </a:r>
          </a:p>
          <a:p>
            <a:endParaRPr lang="th-T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Char char="-"/>
            </a:pPr>
            <a:endParaRPr lang="th-TH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24496" y="2786058"/>
            <a:ext cx="1214446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/>
              <a:t>คณะทำงาน</a:t>
            </a:r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668166" y="2356636"/>
            <a:ext cx="857256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9" idx="3"/>
          </p:cNvCxnSpPr>
          <p:nvPr/>
        </p:nvCxnSpPr>
        <p:spPr>
          <a:xfrm rot="10800000">
            <a:off x="5738810" y="2357430"/>
            <a:ext cx="357190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54822" y="71805"/>
            <a:ext cx="810273" cy="9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91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448558056"/>
              </p:ext>
            </p:extLst>
          </p:nvPr>
        </p:nvGraphicFramePr>
        <p:xfrm>
          <a:off x="1738281" y="1285860"/>
          <a:ext cx="900386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680519" y="285728"/>
            <a:ext cx="8246076" cy="7357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อำนาจหน้าที่</a:t>
            </a: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</a:t>
            </a: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คณะทำงาน ประจำช่องทางเข้าออก </a:t>
            </a: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มาตรา </a:t>
            </a: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24)</a:t>
            </a:r>
            <a:endPara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69914" y="193707"/>
            <a:ext cx="794378" cy="91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37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7107767" y="2397125"/>
            <a:ext cx="2383367" cy="2928938"/>
          </a:xfrm>
          <a:prstGeom prst="round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9" name="Flowchart: Multidocument 8"/>
          <p:cNvSpPr/>
          <p:nvPr/>
        </p:nvSpPr>
        <p:spPr>
          <a:xfrm>
            <a:off x="3143251" y="2813050"/>
            <a:ext cx="1559983" cy="5715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600" dirty="0"/>
          </a:p>
          <a:p>
            <a:pPr algn="ctr">
              <a:defRPr/>
            </a:pPr>
            <a:r>
              <a:rPr lang="th-TH" sz="1600" dirty="0"/>
              <a:t>อนุบัญญัติ</a:t>
            </a:r>
          </a:p>
          <a:p>
            <a:pPr algn="ctr">
              <a:defRPr/>
            </a:pPr>
            <a:endParaRPr lang="th-TH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8317" y="2813050"/>
            <a:ext cx="2707216" cy="738188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sz="14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คกก</a:t>
            </a:r>
            <a:r>
              <a:rPr lang="th-TH" sz="1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ดำเนินงานรองรับ </a:t>
            </a:r>
            <a:r>
              <a:rPr lang="th-TH" sz="14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พรบ</a:t>
            </a:r>
            <a:r>
              <a:rPr lang="th-TH" sz="1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.โรคติดต่อ ฯ</a:t>
            </a:r>
          </a:p>
          <a:p>
            <a:pPr algn="ctr">
              <a:defRPr/>
            </a:pPr>
            <a:r>
              <a:rPr lang="th-TH" sz="1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กรมควบคุมโรค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6101" y="1174750"/>
            <a:ext cx="4358217" cy="92233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sz="1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คกก</a:t>
            </a:r>
            <a:r>
              <a:rPr lang="th-TH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 โรคติดต่อแห่งชาติ </a:t>
            </a:r>
          </a:p>
          <a:p>
            <a:pPr algn="ctr">
              <a:defRPr/>
            </a:pPr>
            <a:r>
              <a:rPr lang="th-TH" altLang="th-TH" sz="18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รมว.สธ</a:t>
            </a:r>
            <a:r>
              <a:rPr lang="th-TH" altLang="th-TH" sz="1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th-TH" altLang="th-TH" sz="18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ปธ</a:t>
            </a:r>
            <a:r>
              <a:rPr lang="th-TH" altLang="th-TH" sz="1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th-TH" altLang="th-TH" sz="1800" b="1" dirty="0">
                <a:latin typeface="Tahoma" pitchFamily="34" charset="0"/>
                <a:cs typeface="Tahoma" pitchFamily="34" charset="0"/>
              </a:rPr>
              <a:t>/</a:t>
            </a:r>
            <a:r>
              <a:rPr lang="th-TH" altLang="th-TH" sz="1800" b="1" dirty="0" err="1">
                <a:latin typeface="Tahoma" pitchFamily="34" charset="0"/>
                <a:cs typeface="Tahoma" pitchFamily="34" charset="0"/>
              </a:rPr>
              <a:t>อธด.คร</a:t>
            </a:r>
            <a:r>
              <a:rPr lang="th-TH" altLang="th-TH" sz="1800" b="1" dirty="0">
                <a:latin typeface="Tahoma" pitchFamily="34" charset="0"/>
                <a:cs typeface="Tahoma" pitchFamily="34" charset="0"/>
              </a:rPr>
              <a:t>. เลขาฯ</a:t>
            </a:r>
            <a:endParaRPr lang="th-TH" altLang="th-TH" sz="1800" dirty="0"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th-TH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7200" y="1174751"/>
            <a:ext cx="3600451" cy="64611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คณะรัฐมนตรี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59651" y="2876550"/>
            <a:ext cx="2000249" cy="3683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จังหวัด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57967" y="3605985"/>
            <a:ext cx="2190765" cy="36933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กทม.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91939" y="4396104"/>
            <a:ext cx="20002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ช่องทางฯ</a:t>
            </a:r>
          </a:p>
        </p:txBody>
      </p:sp>
      <p:sp>
        <p:nvSpPr>
          <p:cNvPr id="5134" name="TextBox 22"/>
          <p:cNvSpPr txBox="1">
            <a:spLocks noChangeArrowheads="1"/>
          </p:cNvSpPr>
          <p:nvPr/>
        </p:nvSpPr>
        <p:spPr bwMode="auto">
          <a:xfrm>
            <a:off x="9457267" y="2922589"/>
            <a:ext cx="2694517" cy="339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1600">
                <a:latin typeface="Tahoma" pitchFamily="34" charset="0"/>
                <a:cs typeface="Tahoma" pitchFamily="34" charset="0"/>
              </a:rPr>
              <a:t>คกก.โรคติดต่อจังหวัด</a:t>
            </a:r>
          </a:p>
        </p:txBody>
      </p:sp>
      <p:sp>
        <p:nvSpPr>
          <p:cNvPr id="5135" name="TextBox 23"/>
          <p:cNvSpPr txBox="1">
            <a:spLocks noChangeArrowheads="1"/>
          </p:cNvSpPr>
          <p:nvPr/>
        </p:nvSpPr>
        <p:spPr bwMode="auto">
          <a:xfrm>
            <a:off x="9584268" y="3643314"/>
            <a:ext cx="1890261" cy="33855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sz="1600">
                <a:latin typeface="Tahoma" pitchFamily="34" charset="0"/>
                <a:cs typeface="Tahoma" pitchFamily="34" charset="0"/>
              </a:rPr>
              <a:t>คกก.โรคติดต่อกทม.</a:t>
            </a:r>
          </a:p>
        </p:txBody>
      </p:sp>
      <p:sp>
        <p:nvSpPr>
          <p:cNvPr id="5136" name="TextBox 24"/>
          <p:cNvSpPr txBox="1">
            <a:spLocks noChangeArrowheads="1"/>
          </p:cNvSpPr>
          <p:nvPr/>
        </p:nvSpPr>
        <p:spPr bwMode="auto">
          <a:xfrm>
            <a:off x="9541934" y="4437064"/>
            <a:ext cx="1952779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sz="1600">
                <a:latin typeface="Tahoma" pitchFamily="34" charset="0"/>
                <a:cs typeface="Tahoma" pitchFamily="34" charset="0"/>
              </a:rPr>
              <a:t>คทง.ประจำช่องทางฯ</a:t>
            </a:r>
          </a:p>
        </p:txBody>
      </p:sp>
      <p:cxnSp>
        <p:nvCxnSpPr>
          <p:cNvPr id="28" name="Straight Connector 27"/>
          <p:cNvCxnSpPr>
            <a:stCxn id="18" idx="3"/>
            <a:endCxn id="5134" idx="1"/>
          </p:cNvCxnSpPr>
          <p:nvPr/>
        </p:nvCxnSpPr>
        <p:spPr>
          <a:xfrm>
            <a:off x="9359901" y="3060700"/>
            <a:ext cx="97367" cy="3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855200" y="3857625"/>
            <a:ext cx="33866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855200" y="4714876"/>
            <a:ext cx="33866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5526618" y="3422651"/>
            <a:ext cx="952500" cy="779463"/>
          </a:xfrm>
          <a:prstGeom prst="rightArrow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41" name="TextBox 65"/>
          <p:cNvSpPr txBox="1">
            <a:spLocks noChangeArrowheads="1"/>
          </p:cNvSpPr>
          <p:nvPr/>
        </p:nvSpPr>
        <p:spPr bwMode="auto">
          <a:xfrm>
            <a:off x="4095751" y="5805488"/>
            <a:ext cx="2945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sz="1800">
                <a:latin typeface="Tahoma" pitchFamily="34" charset="0"/>
                <a:cs typeface="Tahoma" pitchFamily="34" charset="0"/>
              </a:rPr>
              <a:t>ปัญหา /อุปสรรค ข้อเสนอแนะ</a:t>
            </a:r>
          </a:p>
        </p:txBody>
      </p:sp>
      <p:cxnSp>
        <p:nvCxnSpPr>
          <p:cNvPr id="70" name="Straight Connector 69"/>
          <p:cNvCxnSpPr/>
          <p:nvPr/>
        </p:nvCxnSpPr>
        <p:spPr>
          <a:xfrm rot="5400000">
            <a:off x="8250238" y="5713943"/>
            <a:ext cx="714375" cy="211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619252" y="6172200"/>
            <a:ext cx="6989233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1617133" y="4775201"/>
            <a:ext cx="0" cy="129857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5" name="TextBox 78"/>
          <p:cNvSpPr txBox="1">
            <a:spLocks noChangeArrowheads="1"/>
          </p:cNvSpPr>
          <p:nvPr/>
        </p:nvSpPr>
        <p:spPr bwMode="auto">
          <a:xfrm>
            <a:off x="546101" y="216790"/>
            <a:ext cx="986155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3600" b="1" dirty="0">
                <a:latin typeface="Tahoma" pitchFamily="34" charset="0"/>
                <a:cs typeface="Tahoma" pitchFamily="34" charset="0"/>
              </a:rPr>
              <a:t>ขั้นตอนการดำเนินงาน  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5399617" y="1100138"/>
            <a:ext cx="1208616" cy="83185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41" name="Flowchart: Multidocument 40"/>
          <p:cNvSpPr/>
          <p:nvPr/>
        </p:nvSpPr>
        <p:spPr>
          <a:xfrm>
            <a:off x="2988733" y="2786063"/>
            <a:ext cx="1915584" cy="1143000"/>
          </a:xfrm>
          <a:prstGeom prst="flowChartMultidocumen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600" dirty="0"/>
          </a:p>
          <a:p>
            <a:pPr algn="ctr">
              <a:defRPr/>
            </a:pPr>
            <a:r>
              <a:rPr lang="th-TH" sz="1600" dirty="0"/>
              <a:t>นโยบาย</a:t>
            </a:r>
          </a:p>
          <a:p>
            <a:pPr algn="ctr">
              <a:defRPr/>
            </a:pPr>
            <a:r>
              <a:rPr lang="th-TH" sz="1600" dirty="0"/>
              <a:t>ระบบ</a:t>
            </a:r>
          </a:p>
          <a:p>
            <a:pPr algn="ctr">
              <a:defRPr/>
            </a:pPr>
            <a:r>
              <a:rPr lang="th-TH" sz="1600" dirty="0"/>
              <a:t>แนวทางปฏิบัติ แผนปฏิบัติการ</a:t>
            </a:r>
          </a:p>
        </p:txBody>
      </p:sp>
      <p:sp>
        <p:nvSpPr>
          <p:cNvPr id="42" name="Flowchart: Multidocument 41"/>
          <p:cNvSpPr/>
          <p:nvPr/>
        </p:nvSpPr>
        <p:spPr>
          <a:xfrm>
            <a:off x="2988733" y="2922588"/>
            <a:ext cx="2243667" cy="2162175"/>
          </a:xfrm>
          <a:prstGeom prst="flowChartMultidocumen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600" dirty="0"/>
              <a:t>น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6089651" y="2613026"/>
            <a:ext cx="645583" cy="620713"/>
          </a:xfrm>
          <a:prstGeom prst="downArrow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52" name="TextBox 51"/>
          <p:cNvSpPr txBox="1"/>
          <p:nvPr/>
        </p:nvSpPr>
        <p:spPr>
          <a:xfrm>
            <a:off x="127001" y="4175126"/>
            <a:ext cx="2705100" cy="523875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sz="14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สนง</a:t>
            </a:r>
            <a:r>
              <a:rPr lang="th-TH" sz="1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เลขานุการ </a:t>
            </a:r>
            <a:r>
              <a:rPr lang="th-TH" sz="14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คกก</a:t>
            </a:r>
            <a:r>
              <a:rPr lang="th-TH" sz="1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ctr">
              <a:defRPr/>
            </a:pPr>
            <a:r>
              <a:rPr lang="th-TH" sz="14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พรบ</a:t>
            </a:r>
            <a:r>
              <a:rPr lang="th-TH" sz="1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.โรคติดต่อ ฯ</a:t>
            </a:r>
          </a:p>
        </p:txBody>
      </p:sp>
      <p:sp>
        <p:nvSpPr>
          <p:cNvPr id="36" name="Up Arrow 35"/>
          <p:cNvSpPr/>
          <p:nvPr/>
        </p:nvSpPr>
        <p:spPr>
          <a:xfrm>
            <a:off x="1337733" y="2165351"/>
            <a:ext cx="821267" cy="619125"/>
          </a:xfrm>
          <a:prstGeom prst="upArrow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5152" name="TextBox 36"/>
          <p:cNvSpPr txBox="1">
            <a:spLocks noChangeArrowheads="1"/>
          </p:cNvSpPr>
          <p:nvPr/>
        </p:nvSpPr>
        <p:spPr bwMode="auto">
          <a:xfrm>
            <a:off x="3009901" y="3476625"/>
            <a:ext cx="148470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sz="1400" b="1">
                <a:latin typeface="Tahoma" pitchFamily="34" charset="0"/>
                <a:cs typeface="Tahoma" pitchFamily="34" charset="0"/>
              </a:rPr>
              <a:t>- (ร่าง)</a:t>
            </a:r>
          </a:p>
          <a:p>
            <a:r>
              <a:rPr lang="th-TH" sz="1400" b="1">
                <a:latin typeface="Tahoma" pitchFamily="34" charset="0"/>
                <a:cs typeface="Tahoma" pitchFamily="34" charset="0"/>
              </a:rPr>
              <a:t>- </a:t>
            </a:r>
            <a:r>
              <a:rPr lang="th-TH" sz="14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นโยบาย</a:t>
            </a:r>
          </a:p>
          <a:p>
            <a:r>
              <a:rPr lang="th-TH" sz="1400" b="1">
                <a:latin typeface="Tahoma" pitchFamily="34" charset="0"/>
                <a:cs typeface="Tahoma" pitchFamily="34" charset="0"/>
              </a:rPr>
              <a:t>- ระบบ</a:t>
            </a:r>
          </a:p>
          <a:p>
            <a:r>
              <a:rPr lang="th-TH" sz="1400" b="1">
                <a:latin typeface="Tahoma" pitchFamily="34" charset="0"/>
                <a:cs typeface="Tahoma" pitchFamily="34" charset="0"/>
              </a:rPr>
              <a:t>- </a:t>
            </a:r>
            <a:r>
              <a:rPr lang="th-TH" sz="14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แผนปฏิบัติการ</a:t>
            </a:r>
          </a:p>
          <a:p>
            <a:r>
              <a:rPr lang="th-TH" sz="1400" b="1">
                <a:latin typeface="Tahoma" pitchFamily="34" charset="0"/>
                <a:cs typeface="Tahoma" pitchFamily="34" charset="0"/>
              </a:rPr>
              <a:t>- แนวทางปฏิบัติ</a:t>
            </a:r>
          </a:p>
          <a:p>
            <a:r>
              <a:rPr lang="th-TH" sz="1400" b="1">
                <a:latin typeface="Tahoma" pitchFamily="34" charset="0"/>
                <a:cs typeface="Tahoma" pitchFamily="34" charset="0"/>
              </a:rPr>
              <a:t>- อนุบัญญัติ ฯ</a:t>
            </a:r>
          </a:p>
        </p:txBody>
      </p:sp>
      <p:sp>
        <p:nvSpPr>
          <p:cNvPr id="57" name="Up Arrow 56"/>
          <p:cNvSpPr/>
          <p:nvPr/>
        </p:nvSpPr>
        <p:spPr>
          <a:xfrm>
            <a:off x="1390652" y="3676650"/>
            <a:ext cx="577849" cy="365125"/>
          </a:xfrm>
          <a:prstGeom prst="upArrow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29398" y="93220"/>
            <a:ext cx="829314" cy="96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4016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>
            <a:spLocks noGrp="1"/>
          </p:cNvSpPr>
          <p:nvPr>
            <p:ph type="subTitle" idx="1"/>
          </p:nvPr>
        </p:nvSpPr>
        <p:spPr>
          <a:xfrm>
            <a:off x="700216" y="716692"/>
            <a:ext cx="10618573" cy="456376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endParaRPr lang="th-TH" sz="7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th-TH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วัตถุประสงค์ของการประชุม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เพื่อจัดทำแผนปฏิบัติการเฝ้าระวัง ป้องกันและควบคุมโรคติดต่อหรือโรคระบาด     16 โปรแกรม 24 แผน 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เพื่อให้สำนักงานป้องกันควบคุมโรคจัดทำแผนปฏิบัติการ การถ่ายทอดและขับเคลื่อนวิธี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ปฏิบัติตามพรบ.โรคติดต่อ พ.ศ.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2558 แก่คณะกรรมการโรคติดต่อจังหวัดและ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คณะกรรมการโรคติดต่อ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กรุงเทพมหานคร</a:t>
            </a:r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xmlns="" val="343250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รอง 1"/>
          <p:cNvSpPr>
            <a:spLocks noGrp="1"/>
          </p:cNvSpPr>
          <p:nvPr>
            <p:ph type="subTitle" idx="1"/>
          </p:nvPr>
        </p:nvSpPr>
        <p:spPr>
          <a:xfrm>
            <a:off x="531630" y="327369"/>
            <a:ext cx="9888278" cy="776501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ข้อกำหนดของ </a:t>
            </a:r>
            <a:r>
              <a:rPr lang="th-TH" sz="36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พรบ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.โรคติดต่อ พ.ศ.2558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ounded Rectangle 4"/>
          <p:cNvSpPr/>
          <p:nvPr/>
        </p:nvSpPr>
        <p:spPr>
          <a:xfrm>
            <a:off x="1941472" y="1628775"/>
            <a:ext cx="4033838" cy="79216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4000" dirty="0">
                <a:latin typeface="Tahoma" pitchFamily="34" charset="0"/>
                <a:cs typeface="Tahoma" pitchFamily="34" charset="0"/>
              </a:rPr>
              <a:t>นโยบาย</a:t>
            </a:r>
          </a:p>
        </p:txBody>
      </p:sp>
      <p:sp>
        <p:nvSpPr>
          <p:cNvPr id="4" name="Rounded Rectangle 5"/>
          <p:cNvSpPr/>
          <p:nvPr/>
        </p:nvSpPr>
        <p:spPr>
          <a:xfrm>
            <a:off x="3382922" y="2781300"/>
            <a:ext cx="4032250" cy="792163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4000" dirty="0">
                <a:latin typeface="Tahoma" pitchFamily="34" charset="0"/>
                <a:cs typeface="Tahoma" pitchFamily="34" charset="0"/>
              </a:rPr>
              <a:t>ระบบ</a:t>
            </a:r>
          </a:p>
        </p:txBody>
      </p:sp>
      <p:sp>
        <p:nvSpPr>
          <p:cNvPr id="5" name="Rounded Rectangle 6"/>
          <p:cNvSpPr/>
          <p:nvPr/>
        </p:nvSpPr>
        <p:spPr>
          <a:xfrm>
            <a:off x="4822785" y="3933825"/>
            <a:ext cx="4032250" cy="79057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4000" dirty="0">
                <a:latin typeface="Tahoma" pitchFamily="34" charset="0"/>
                <a:cs typeface="Tahoma" pitchFamily="34" charset="0"/>
              </a:rPr>
              <a:t>แนวทางปฏิบัติ</a:t>
            </a:r>
          </a:p>
        </p:txBody>
      </p:sp>
      <p:sp>
        <p:nvSpPr>
          <p:cNvPr id="6" name="Rounded Rectangle 7"/>
          <p:cNvSpPr/>
          <p:nvPr/>
        </p:nvSpPr>
        <p:spPr>
          <a:xfrm>
            <a:off x="6262647" y="5084763"/>
            <a:ext cx="4032250" cy="792162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4000" dirty="0">
                <a:latin typeface="Tahoma" pitchFamily="34" charset="0"/>
                <a:cs typeface="Tahoma" pitchFamily="34" charset="0"/>
              </a:rPr>
              <a:t>แผนปฏิบัติการ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xmlns="" val="237300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621076" y="176521"/>
            <a:ext cx="8569325" cy="165576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3200" b="1" dirty="0">
                <a:latin typeface="Tahoma" pitchFamily="34" charset="0"/>
                <a:cs typeface="Tahoma" pitchFamily="34" charset="0"/>
              </a:rPr>
              <a:t>ความเชื่อมโยงระหว่าง</a:t>
            </a:r>
            <a:br>
              <a:rPr lang="th-TH" sz="3200" b="1" dirty="0">
                <a:latin typeface="Tahoma" pitchFamily="34" charset="0"/>
                <a:cs typeface="Tahoma" pitchFamily="34" charset="0"/>
              </a:rPr>
            </a:br>
            <a:r>
              <a:rPr lang="th-TH" sz="3200" b="1" dirty="0">
                <a:latin typeface="Tahoma" pitchFamily="34" charset="0"/>
                <a:cs typeface="Tahoma" pitchFamily="34" charset="0"/>
              </a:rPr>
              <a:t>นโยบาย ระบบ แนวทาง</a:t>
            </a:r>
            <a:r>
              <a:rPr lang="th-TH" sz="3200" b="1" dirty="0" smtClean="0">
                <a:latin typeface="Tahoma" pitchFamily="34" charset="0"/>
                <a:cs typeface="Tahoma" pitchFamily="34" charset="0"/>
              </a:rPr>
              <a:t>ปฏิบัติ</a:t>
            </a:r>
          </a:p>
          <a:p>
            <a:pPr>
              <a:lnSpc>
                <a:spcPct val="100000"/>
              </a:lnSpc>
            </a:pPr>
            <a:r>
              <a:rPr lang="th-TH" sz="3200" b="1" dirty="0" smtClean="0">
                <a:latin typeface="Tahoma" pitchFamily="34" charset="0"/>
                <a:cs typeface="Tahoma" pitchFamily="34" charset="0"/>
              </a:rPr>
              <a:t>และ</a:t>
            </a:r>
            <a:r>
              <a:rPr lang="th-TH" sz="3200" b="1" dirty="0">
                <a:latin typeface="Tahoma" pitchFamily="34" charset="0"/>
                <a:cs typeface="Tahoma" pitchFamily="34" charset="0"/>
              </a:rPr>
              <a:t>แผนปฏิบัติการโรคติดต่อ </a:t>
            </a:r>
            <a:endParaRPr lang="th-TH" sz="3200" b="1" dirty="0"/>
          </a:p>
        </p:txBody>
      </p:sp>
      <p:sp>
        <p:nvSpPr>
          <p:cNvPr id="5" name="Rounded Rectangle 6"/>
          <p:cNvSpPr/>
          <p:nvPr/>
        </p:nvSpPr>
        <p:spPr>
          <a:xfrm>
            <a:off x="1621076" y="5920617"/>
            <a:ext cx="2087563" cy="649287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Tahoma" pitchFamily="34" charset="0"/>
                <a:cs typeface="Tahoma" pitchFamily="34" charset="0"/>
              </a:rPr>
              <a:t>Prevent</a:t>
            </a:r>
            <a:endParaRPr lang="th-TH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ounded Rectangle 7"/>
          <p:cNvSpPr/>
          <p:nvPr/>
        </p:nvSpPr>
        <p:spPr>
          <a:xfrm>
            <a:off x="8101251" y="5920617"/>
            <a:ext cx="2089150" cy="649287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Tahoma" pitchFamily="34" charset="0"/>
                <a:cs typeface="Tahoma" pitchFamily="34" charset="0"/>
              </a:rPr>
              <a:t>Respond</a:t>
            </a:r>
            <a:endParaRPr lang="th-TH" b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" name="Straight Connector 9"/>
          <p:cNvCxnSpPr>
            <a:endCxn id="5" idx="0"/>
          </p:cNvCxnSpPr>
          <p:nvPr/>
        </p:nvCxnSpPr>
        <p:spPr>
          <a:xfrm flipH="1">
            <a:off x="2665651" y="2824992"/>
            <a:ext cx="2195513" cy="3095625"/>
          </a:xfrm>
          <a:prstGeom prst="line">
            <a:avLst/>
          </a:prstGeom>
          <a:ln w="508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0"/>
          <p:cNvCxnSpPr>
            <a:stCxn id="6" idx="1"/>
            <a:endCxn id="5" idx="3"/>
          </p:cNvCxnSpPr>
          <p:nvPr/>
        </p:nvCxnSpPr>
        <p:spPr>
          <a:xfrm flipH="1">
            <a:off x="3708639" y="6246054"/>
            <a:ext cx="4392612" cy="0"/>
          </a:xfrm>
          <a:prstGeom prst="line">
            <a:avLst/>
          </a:prstGeom>
          <a:ln w="508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/>
          <p:cNvCxnSpPr>
            <a:endCxn id="6" idx="0"/>
          </p:cNvCxnSpPr>
          <p:nvPr/>
        </p:nvCxnSpPr>
        <p:spPr>
          <a:xfrm>
            <a:off x="6877289" y="2824992"/>
            <a:ext cx="2268537" cy="3095625"/>
          </a:xfrm>
          <a:prstGeom prst="line">
            <a:avLst/>
          </a:prstGeom>
          <a:ln w="508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5"/>
          <p:cNvSpPr/>
          <p:nvPr/>
        </p:nvSpPr>
        <p:spPr>
          <a:xfrm>
            <a:off x="4861164" y="2177292"/>
            <a:ext cx="2087562" cy="64770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Tahoma" pitchFamily="34" charset="0"/>
                <a:cs typeface="Tahoma" pitchFamily="34" charset="0"/>
              </a:rPr>
              <a:t>Detect</a:t>
            </a:r>
            <a:endParaRPr lang="th-TH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ounded Rectangle 19"/>
          <p:cNvSpPr/>
          <p:nvPr/>
        </p:nvSpPr>
        <p:spPr>
          <a:xfrm>
            <a:off x="4429364" y="3545717"/>
            <a:ext cx="2879725" cy="244792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cxnSp>
        <p:nvCxnSpPr>
          <p:cNvPr id="12" name="Straight Connector 29"/>
          <p:cNvCxnSpPr/>
          <p:nvPr/>
        </p:nvCxnSpPr>
        <p:spPr>
          <a:xfrm flipH="1">
            <a:off x="3708639" y="5488817"/>
            <a:ext cx="647700" cy="504825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1"/>
          <p:cNvCxnSpPr/>
          <p:nvPr/>
        </p:nvCxnSpPr>
        <p:spPr>
          <a:xfrm flipH="1" flipV="1">
            <a:off x="7382114" y="5561842"/>
            <a:ext cx="719137" cy="43180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97465" y="4923187"/>
            <a:ext cx="2879725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ระบบสนับสนุน ประสานงาน บริหารจัดการ และประเมินผล</a:t>
            </a:r>
          </a:p>
        </p:txBody>
      </p:sp>
      <p:cxnSp>
        <p:nvCxnSpPr>
          <p:cNvPr id="15" name="Straight Connector 27"/>
          <p:cNvCxnSpPr/>
          <p:nvPr/>
        </p:nvCxnSpPr>
        <p:spPr>
          <a:xfrm>
            <a:off x="5837327" y="2835625"/>
            <a:ext cx="0" cy="720725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5-Point Star 14"/>
          <p:cNvSpPr/>
          <p:nvPr/>
        </p:nvSpPr>
        <p:spPr>
          <a:xfrm>
            <a:off x="4858170" y="3588249"/>
            <a:ext cx="1944688" cy="1439862"/>
          </a:xfrm>
          <a:prstGeom prst="star5">
            <a:avLst>
              <a:gd name="adj" fmla="val 19968"/>
              <a:gd name="hf" fmla="val 105146"/>
              <a:gd name="vf" fmla="val 11055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 sz="18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9627" y="4059587"/>
            <a:ext cx="13684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h-TH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cs typeface="Tahoma" pitchFamily="34" charset="0"/>
              </a:rPr>
              <a:t>นโยบาย</a:t>
            </a:r>
          </a:p>
        </p:txBody>
      </p:sp>
    </p:spTree>
    <p:extLst>
      <p:ext uri="{BB962C8B-B14F-4D97-AF65-F5344CB8AC3E}">
        <p14:creationId xmlns:p14="http://schemas.microsoft.com/office/powerpoint/2010/main" xmlns="" val="25766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38"/>
          <p:cNvSpPr/>
          <p:nvPr/>
        </p:nvSpPr>
        <p:spPr>
          <a:xfrm>
            <a:off x="4199871" y="575862"/>
            <a:ext cx="3211029" cy="151130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Public Health Laboratory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Reporting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Point of Entry</a:t>
            </a:r>
            <a:endParaRPr lang="th-TH" sz="18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Surveillance</a:t>
            </a:r>
          </a:p>
        </p:txBody>
      </p:sp>
      <p:sp>
        <p:nvSpPr>
          <p:cNvPr id="6" name="Rounded Rectangle 39"/>
          <p:cNvSpPr/>
          <p:nvPr/>
        </p:nvSpPr>
        <p:spPr>
          <a:xfrm>
            <a:off x="464859" y="3923402"/>
            <a:ext cx="2628900" cy="1435407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Prevention Programs</a:t>
            </a:r>
          </a:p>
          <a:p>
            <a:pPr algn="ctr" eaLnBrk="1" hangingPunct="1"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RDCP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ounded Rectangle 40"/>
          <p:cNvSpPr/>
          <p:nvPr/>
        </p:nvSpPr>
        <p:spPr>
          <a:xfrm>
            <a:off x="8530971" y="3923402"/>
            <a:ext cx="2376487" cy="1435407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 indent="-179388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Care</a:t>
            </a:r>
          </a:p>
          <a:p>
            <a:pPr marL="179388" indent="-179388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EOC</a:t>
            </a:r>
          </a:p>
          <a:p>
            <a:pPr marL="179388" indent="-179388" eaLnBrk="1" hangingPunct="1">
              <a:buFont typeface="Arial" pitchFamily="34" charset="0"/>
              <a:buChar char="•"/>
              <a:defRPr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หน่วยปฏิบัติการฯ</a:t>
            </a:r>
          </a:p>
          <a:p>
            <a:pPr marL="179388" indent="-179388" eaLnBrk="1" hangingPunct="1">
              <a:buFont typeface="Arial" pitchFamily="34" charset="0"/>
              <a:buChar char="•"/>
              <a:defRPr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สื่อสารความเสี่ยง</a:t>
            </a:r>
          </a:p>
        </p:txBody>
      </p:sp>
      <p:sp>
        <p:nvSpPr>
          <p:cNvPr id="8" name="Rounded Rectangle 6"/>
          <p:cNvSpPr/>
          <p:nvPr/>
        </p:nvSpPr>
        <p:spPr>
          <a:xfrm>
            <a:off x="4274268" y="5120481"/>
            <a:ext cx="3274850" cy="151288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 indent="-179388" eaLnBrk="1" hangingPunct="1">
              <a:buFont typeface="Arial" pitchFamily="34" charset="0"/>
              <a:buChar char="•"/>
              <a:defRPr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กลไกการสนับสนุน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                และ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การบริหารจัดการ</a:t>
            </a:r>
          </a:p>
          <a:p>
            <a:pPr marL="179388" indent="-179388" eaLnBrk="1" hangingPunct="1">
              <a:buFont typeface="Arial" pitchFamily="34" charset="0"/>
              <a:buChar char="•"/>
              <a:defRPr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การติดตามประเมินผล</a:t>
            </a:r>
          </a:p>
          <a:p>
            <a:pPr marL="179388" indent="-179388" eaLnBrk="1" hangingPunct="1">
              <a:buFont typeface="Arial" pitchFamily="34" charset="0"/>
              <a:buChar char="•"/>
              <a:defRPr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กำลังคน</a:t>
            </a: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3760" y="2087162"/>
            <a:ext cx="5468948" cy="28982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4606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738505" y="197785"/>
            <a:ext cx="9702667" cy="86547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2800" b="1" dirty="0">
                <a:latin typeface="Tahoma" pitchFamily="34" charset="0"/>
                <a:cs typeface="Tahoma" pitchFamily="34" charset="0"/>
              </a:rPr>
              <a:t>ความเชื่อมโยงระหว่าง</a:t>
            </a:r>
            <a:br>
              <a:rPr lang="th-TH" sz="2800" b="1" dirty="0">
                <a:latin typeface="Tahoma" pitchFamily="34" charset="0"/>
                <a:cs typeface="Tahoma" pitchFamily="34" charset="0"/>
              </a:rPr>
            </a:br>
            <a:r>
              <a:rPr lang="th-TH" sz="2800" b="1" dirty="0">
                <a:latin typeface="Tahoma" pitchFamily="34" charset="0"/>
                <a:cs typeface="Tahoma" pitchFamily="34" charset="0"/>
              </a:rPr>
              <a:t>นโยบาย ระบบ แนวทางปฏิบัติและแผนปฏิบัติการ</a:t>
            </a:r>
            <a:endParaRPr lang="th-TH" sz="2800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5789740"/>
              </p:ext>
            </p:extLst>
          </p:nvPr>
        </p:nvGraphicFramePr>
        <p:xfrm>
          <a:off x="2870790" y="2016838"/>
          <a:ext cx="7655441" cy="4849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680"/>
                <a:gridCol w="2530549"/>
                <a:gridCol w="3466212"/>
              </a:tblGrid>
              <a:tr h="9177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ป้องกันโรค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>
                        <a:defRPr/>
                      </a:pP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โปรแกรม</a:t>
                      </a:r>
                    </a:p>
                    <a:p>
                      <a:pPr algn="ctr" eaLnBrk="1" hangingPunct="1">
                        <a:defRPr/>
                      </a:pP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ป้องกันโรค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แผนปฏิบัติการ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ตรวจจับ</a:t>
                      </a:r>
                    </a:p>
                    <a:p>
                      <a:pPr algn="ctr"/>
                      <a:endParaRPr lang="th-TH" sz="2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>
                        <a:tabLst>
                          <a:tab pos="720725" algn="l"/>
                        </a:tabLst>
                        <a:defRPr/>
                      </a:pPr>
                      <a:r>
                        <a:rPr lang="en-US" sz="2400" b="1" dirty="0" smtClean="0">
                          <a:latin typeface="Tahoma" pitchFamily="34" charset="0"/>
                          <a:cs typeface="Tahoma" pitchFamily="34" charset="0"/>
                        </a:rPr>
                        <a:t>Lab	</a:t>
                      </a:r>
                      <a:endParaRPr lang="th-TH" sz="2400" b="1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eaLnBrk="1" hangingPunct="1">
                        <a:tabLst>
                          <a:tab pos="720725" algn="l"/>
                        </a:tabLst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เฝ้าระวัง</a:t>
                      </a:r>
                      <a:r>
                        <a:rPr lang="th-TH" sz="2400" b="1" baseline="0" dirty="0" smtClean="0">
                          <a:latin typeface="Tahoma" pitchFamily="34" charset="0"/>
                          <a:cs typeface="Tahoma" pitchFamily="34" charset="0"/>
                        </a:rPr>
                        <a:t>                 </a:t>
                      </a: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ด่าน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 </a:t>
                      </a:r>
                      <a:r>
                        <a:rPr lang="en-US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</a:t>
                      </a:r>
                      <a:r>
                        <a:rPr lang="th-TH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 </a:t>
                      </a:r>
                      <a:r>
                        <a:rPr lang="en-US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th-TH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แผนปฏิบัติการ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ควบคุมโรค</a:t>
                      </a:r>
                    </a:p>
                    <a:p>
                      <a:pPr algn="ctr"/>
                      <a:endParaRPr lang="th-TH" sz="2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>
                        <a:tabLst>
                          <a:tab pos="720725" algn="l"/>
                        </a:tabLst>
                        <a:defRPr/>
                      </a:pPr>
                      <a:r>
                        <a:rPr lang="en-US" sz="2400" b="1" dirty="0" smtClean="0">
                          <a:latin typeface="Tahoma" pitchFamily="34" charset="0"/>
                          <a:cs typeface="Tahoma" pitchFamily="34" charset="0"/>
                        </a:rPr>
                        <a:t>Care	</a:t>
                      </a:r>
                      <a:endParaRPr lang="th-TH" sz="2400" b="1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eaLnBrk="1" hangingPunct="1">
                        <a:tabLst>
                          <a:tab pos="720725" algn="l"/>
                        </a:tabLst>
                        <a:defRPr/>
                      </a:pPr>
                      <a:r>
                        <a:rPr lang="en-US" sz="2400" b="1" dirty="0" smtClean="0">
                          <a:latin typeface="Tahoma" pitchFamily="34" charset="0"/>
                          <a:cs typeface="Tahoma" pitchFamily="34" charset="0"/>
                        </a:rPr>
                        <a:t>EOC</a:t>
                      </a: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	</a:t>
                      </a:r>
                    </a:p>
                    <a:p>
                      <a:pPr algn="ctr" eaLnBrk="1" hangingPunct="1">
                        <a:tabLst>
                          <a:tab pos="720725" algn="l"/>
                        </a:tabLst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สื่อสาร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 </a:t>
                      </a:r>
                      <a:r>
                        <a:rPr lang="en-US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</a:t>
                      </a:r>
                      <a:r>
                        <a:rPr lang="th-TH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 </a:t>
                      </a:r>
                      <a:r>
                        <a:rPr lang="en-US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th-TH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แผนปฏิบัติการ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สนับสนุน</a:t>
                      </a:r>
                    </a:p>
                    <a:p>
                      <a:pPr algn="ctr"/>
                      <a:endParaRPr lang="th-TH" sz="2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>
                        <a:tabLst>
                          <a:tab pos="720725" algn="l"/>
                        </a:tabLst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ประสาน </a:t>
                      </a:r>
                      <a:r>
                        <a:rPr lang="en-US" sz="2400" b="1" dirty="0" smtClean="0">
                          <a:latin typeface="Tahoma" pitchFamily="34" charset="0"/>
                          <a:cs typeface="Tahoma" pitchFamily="34" charset="0"/>
                        </a:rPr>
                        <a:t>&amp; </a:t>
                      </a: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จัดการ</a:t>
                      </a:r>
                    </a:p>
                    <a:p>
                      <a:pPr algn="r" eaLnBrk="1" hangingPunct="1">
                        <a:tabLst>
                          <a:tab pos="720725" algn="l"/>
                        </a:tabLst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cs typeface="Tahoma" pitchFamily="34" charset="0"/>
                        </a:rPr>
                        <a:t>  กำลังคน	</a:t>
                      </a:r>
                      <a:endParaRPr lang="en-US" sz="2400" b="1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eaLnBrk="1" hangingPunct="1">
                        <a:tabLst>
                          <a:tab pos="720725" algn="l"/>
                        </a:tabLst>
                        <a:defRPr/>
                      </a:pPr>
                      <a:r>
                        <a:rPr lang="en-US" sz="2400" b="1" dirty="0" smtClean="0">
                          <a:latin typeface="Tahoma" pitchFamily="34" charset="0"/>
                          <a:cs typeface="Tahoma" pitchFamily="34" charset="0"/>
                        </a:rPr>
                        <a:t>M&amp;E</a:t>
                      </a:r>
                      <a:endParaRPr lang="th-TH" sz="2400" b="1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 </a:t>
                      </a:r>
                      <a:r>
                        <a:rPr lang="en-US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 </a:t>
                      </a:r>
                      <a:r>
                        <a:rPr lang="th-TH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 </a:t>
                      </a:r>
                      <a:r>
                        <a:rPr lang="en-US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th-TH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แผนปฏิบัติการ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38505" y="1335451"/>
            <a:ext cx="1989132" cy="57626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latin typeface="Tahoma" pitchFamily="34" charset="0"/>
                <a:cs typeface="Tahoma" pitchFamily="34" charset="0"/>
              </a:rPr>
              <a:t>นโยบาย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81422" y="1335451"/>
            <a:ext cx="1656320" cy="57785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latin typeface="Tahoma" pitchFamily="34" charset="0"/>
                <a:cs typeface="Tahoma" pitchFamily="34" charset="0"/>
              </a:rPr>
              <a:t>ระบบ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049385" y="1335451"/>
            <a:ext cx="3455581" cy="577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latin typeface="Tahoma" pitchFamily="34" charset="0"/>
                <a:cs typeface="Tahoma" pitchFamily="34" charset="0"/>
              </a:rPr>
              <a:t>แผนปฏิบัติการ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678326" y="1335451"/>
            <a:ext cx="2263007" cy="576262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latin typeface="Tahoma" pitchFamily="34" charset="0"/>
                <a:cs typeface="Tahoma" pitchFamily="34" charset="0"/>
              </a:rPr>
              <a:t>แนวทางปฏิบัติ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8172" y="2455299"/>
            <a:ext cx="1584325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cs typeface="Tahoma" pitchFamily="34" charset="0"/>
              </a:rPr>
              <a:t>Impact</a:t>
            </a:r>
            <a:endParaRPr lang="th-TH" sz="2400" dirty="0">
              <a:solidFill>
                <a:schemeClr val="accent1">
                  <a:lumMod val="20000"/>
                  <a:lumOff val="8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8172" y="3679262"/>
            <a:ext cx="1584325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h-TH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cs typeface="Tahoma" pitchFamily="34" charset="0"/>
              </a:rPr>
              <a:t>หลักการ</a:t>
            </a:r>
          </a:p>
          <a:p>
            <a:pPr algn="ctr" eaLnBrk="1" hangingPunct="1">
              <a:defRPr/>
            </a:pPr>
            <a:r>
              <a:rPr lang="th-TH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cs typeface="Tahoma" pitchFamily="34" charset="0"/>
              </a:rPr>
              <a:t>วิธีการ</a:t>
            </a:r>
          </a:p>
        </p:txBody>
      </p:sp>
      <p:sp>
        <p:nvSpPr>
          <p:cNvPr id="12" name="Notched Right Arrow 22"/>
          <p:cNvSpPr/>
          <p:nvPr/>
        </p:nvSpPr>
        <p:spPr>
          <a:xfrm rot="5400000">
            <a:off x="1382203" y="3122844"/>
            <a:ext cx="504825" cy="3603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cxnSp>
        <p:nvCxnSpPr>
          <p:cNvPr id="23" name="ตัวเชื่อมต่อตรง 22"/>
          <p:cNvCxnSpPr/>
          <p:nvPr/>
        </p:nvCxnSpPr>
        <p:spPr>
          <a:xfrm>
            <a:off x="2653206" y="2562447"/>
            <a:ext cx="0" cy="31259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>
            <a:off x="2653206" y="2562447"/>
            <a:ext cx="2282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/>
          <p:nvPr/>
        </p:nvCxnSpPr>
        <p:spPr>
          <a:xfrm>
            <a:off x="2653206" y="3555438"/>
            <a:ext cx="2282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/>
          <p:nvPr/>
        </p:nvCxnSpPr>
        <p:spPr>
          <a:xfrm>
            <a:off x="2653206" y="4720856"/>
            <a:ext cx="2282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ลูกศรเชื่อมต่อแบบตรง 30"/>
          <p:cNvCxnSpPr/>
          <p:nvPr/>
        </p:nvCxnSpPr>
        <p:spPr>
          <a:xfrm>
            <a:off x="2653206" y="5688419"/>
            <a:ext cx="2282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/>
          <p:nvPr/>
        </p:nvCxnSpPr>
        <p:spPr>
          <a:xfrm flipV="1">
            <a:off x="2441231" y="4094760"/>
            <a:ext cx="211975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116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838200" y="258184"/>
            <a:ext cx="9592340" cy="1035157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endParaRPr lang="th-TH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ร่าง) 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นโยบาย</a:t>
            </a:r>
            <a:r>
              <a:rPr lang="th-TH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การเฝ้าระวัง </a:t>
            </a: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ป้องกันและควบคุม</a:t>
            </a:r>
            <a:r>
              <a:rPr lang="th-TH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โรคติดต่อ</a:t>
            </a:r>
            <a:endParaRPr lang="th-TH" sz="2800" dirty="0"/>
          </a:p>
          <a:p>
            <a:endParaRPr lang="th-TH" sz="2800" dirty="0"/>
          </a:p>
        </p:txBody>
      </p:sp>
      <p:sp>
        <p:nvSpPr>
          <p:cNvPr id="5" name="ตัวแทนเนื้อหา 5"/>
          <p:cNvSpPr txBox="1">
            <a:spLocks/>
          </p:cNvSpPr>
          <p:nvPr/>
        </p:nvSpPr>
        <p:spPr>
          <a:xfrm>
            <a:off x="838200" y="1701209"/>
            <a:ext cx="9592340" cy="467832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เร่งรัดการกำจัด และกวาดล้างโรค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พัฒนาระบบการป้องกันโรคติดต่ออันตราย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ควบคุมโรคติดต่อประจำถิ่น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ลดการตีตรา หรือเลือกปฏิบัติ</a:t>
            </a:r>
          </a:p>
          <a:p>
            <a:pPr>
              <a:lnSpc>
                <a:spcPct val="200000"/>
              </a:lnSpc>
            </a:pPr>
            <a:endParaRPr lang="th-TH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200000"/>
              </a:lnSpc>
            </a:pPr>
            <a:endParaRPr lang="th-TH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200000"/>
              </a:lnSpc>
            </a:pPr>
            <a:endParaRPr lang="th-TH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49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รอง 6"/>
          <p:cNvSpPr>
            <a:spLocks noGrp="1"/>
          </p:cNvSpPr>
          <p:nvPr>
            <p:ph type="subTitle" idx="1"/>
          </p:nvPr>
        </p:nvSpPr>
        <p:spPr>
          <a:xfrm>
            <a:off x="431801" y="325378"/>
            <a:ext cx="10029085" cy="811444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b">
            <a:noAutofit/>
          </a:bodyPr>
          <a:lstStyle/>
          <a:p>
            <a:endParaRPr lang="th-TH" sz="3600" b="1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3600" b="1" dirty="0" smtClean="0">
                <a:latin typeface="Tahoma" pitchFamily="34" charset="0"/>
                <a:cs typeface="Tahoma" pitchFamily="34" charset="0"/>
              </a:rPr>
              <a:t>(ร่าง) นโยบาย</a:t>
            </a:r>
            <a:endParaRPr lang="th-TH" sz="36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83521" y="1484452"/>
            <a:ext cx="10582188" cy="5183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itchFamily="34" charset="0"/>
              <a:buChar char="•"/>
              <a:defRPr/>
            </a:pP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เร่งรัดการกำจัด และกวาดล้างโรคที่เป็นพันธะสัญญากับนานาชาติ                                            และโรคที่ประเทศไทยสามารถควบคุมได้ดีระดับหนึ่งแล้ว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lvl="1" algn="l">
              <a:defRPr/>
            </a:pPr>
            <a:r>
              <a:rPr lang="th-TH" sz="28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เร่งรัดการกวาดล้าง</a:t>
            </a:r>
            <a:r>
              <a:rPr lang="th-TH" sz="2800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โรคโปลิโอ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lvl="1" algn="l">
              <a:defRPr/>
            </a:pPr>
            <a:r>
              <a:rPr lang="th-TH" sz="28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เร่งรัดการกำจัด</a:t>
            </a:r>
            <a:r>
              <a:rPr lang="th-TH" sz="2800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โรคเอดส์ มาลาเรีย โรคเรื้อน หัด พิษสุนัขบ้า และโรคเท้าช้าง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พัฒนาระบบการป้องกันโรคติดต่ออันตรายอย่างเต็มที่ เพื่อลดโอกาสการระบาดของโรคติดต่ออันตรายในประเทศไทยให้เหลือน้อยที่สุด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ควบคุมโรคติดต่อประจำถิ่น </a:t>
            </a:r>
            <a:r>
              <a:rPr lang="th-TH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(ได้แก่ ไข้เลือดออก ไข้หวัดใหญ่ มือเท้าปาก วัณโรค โรคติดต่อทางอาหารและน้ำ โรคที่ป้องกันได้ด้วยวัคซีน โรคติดต่อทางเพศสัมพันธ์ โรคติดต่อจากสัตว์สู่คน โรคที่เกิดจากจุลชีพดื้อยา โรคติดต่ออุบัติใหม่ และโรคติดเชื้อในโรงพยาบาล) </a:t>
            </a: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ด้วยมาตรการที่มีประสิทธิภาพ เพื่อให้โรคติดต่อประจำถิ่นส่งผลกระทบต่อสุขภาวะของประชาชนให้น้อยที่สุด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ลดการตีตรา หรือเลือกปฏิบัติ ต่อผู้ป่วยโรคติดต่อทุกชนิด</a:t>
            </a:r>
            <a:endParaRPr lang="th-TH" dirty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12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431801" y="280086"/>
            <a:ext cx="10030636" cy="807309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th-TH" sz="3600" b="1" dirty="0">
                <a:latin typeface="Tahoma" pitchFamily="34" charset="0"/>
                <a:cs typeface="Tahoma" pitchFamily="34" charset="0"/>
              </a:rPr>
              <a:t>(ร่าง) </a:t>
            </a:r>
            <a:r>
              <a:rPr lang="th-TH" sz="3600" b="1" dirty="0" smtClean="0">
                <a:latin typeface="Tahoma" pitchFamily="34" charset="0"/>
                <a:cs typeface="Tahoma" pitchFamily="34" charset="0"/>
              </a:rPr>
              <a:t>นโยบาย</a:t>
            </a:r>
            <a:endParaRPr lang="th-TH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1802" y="1628776"/>
            <a:ext cx="10030636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โดยการดำเนินการดังกล่าวอาศัย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th-TH" sz="32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พัฒนาสมรรถนะระบบงานควบคุมโรคตามกฎอนามัยระหว่างประเทศ และวาระความมั่นคงด้านสุขภาพโลกอย่างต่อเนื่องเพื่อสร้างความมั่นคงด้านสุขภาพให้กับสังคมไทยและสังคมโลก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th-TH" sz="32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การพัฒนาให้ทุกจังหวัดมีสมรรถนะสูงเพียงพอที่จะเฝ้าระวัง ป้องกัน และควบคุมโรคและภัยต่างๆ ได้อย่างรวดเร็วและมีประสิทธิภาพ รวมถึงโรคติดต่ออันตราย</a:t>
            </a:r>
          </a:p>
        </p:txBody>
      </p:sp>
    </p:spTree>
    <p:extLst>
      <p:ext uri="{BB962C8B-B14F-4D97-AF65-F5344CB8AC3E}">
        <p14:creationId xmlns:p14="http://schemas.microsoft.com/office/powerpoint/2010/main" xmlns="" val="38004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516861" y="148856"/>
            <a:ext cx="9871149" cy="905587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th-TH" sz="3600" b="1" dirty="0">
                <a:latin typeface="Tahoma" pitchFamily="34" charset="0"/>
                <a:cs typeface="Tahoma" pitchFamily="34" charset="0"/>
              </a:rPr>
              <a:t>(ร่าง) </a:t>
            </a:r>
            <a:r>
              <a:rPr lang="th-TH" sz="3600" b="1" dirty="0" smtClean="0">
                <a:latin typeface="Tahoma" pitchFamily="34" charset="0"/>
                <a:cs typeface="Tahoma" pitchFamily="34" charset="0"/>
              </a:rPr>
              <a:t>นโยบาย</a:t>
            </a:r>
            <a:endParaRPr lang="th-TH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6861" y="1338713"/>
            <a:ext cx="9871149" cy="4897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โดยการดำเนินการดังกล่าวอาศัย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th-TH" sz="3200" b="1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นำมาตรการป้องกันโรคที่มีประสิทธิภาพมาใช้                อย่างทั่วถึง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พัฒนาระบบการตรวจจับโรคติดต่อให้มีความรวดเร็วและแม่นยำ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th-TH" sz="3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ดำเนินการควบคุมโรคติดต่ออย่างรวดเร็ว เป็นระบบ มีความเป็นเอกภาพ มีประสิทธิภาพ และปลอดภัย 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th-TH" sz="32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พัฒนา/ปรับปรุงระบบสนับสนุนการดำเนินงานและบริหารจัดการ</a:t>
            </a:r>
          </a:p>
          <a:p>
            <a:pPr algn="l">
              <a:defRPr/>
            </a:pPr>
            <a:endParaRPr lang="th-TH" sz="3200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algn="l">
              <a:defRPr/>
            </a:pPr>
            <a:endParaRPr lang="th-TH" sz="3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algn="l">
              <a:defRPr/>
            </a:pPr>
            <a:endParaRPr lang="en-US" sz="3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algn="l">
              <a:defRPr/>
            </a:pPr>
            <a:endParaRPr lang="th-TH" sz="3200" dirty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48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239838" y="230659"/>
            <a:ext cx="9052917" cy="821965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th-TH" sz="3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กรอบการจัดทำนโยบาย 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ระบบและ</a:t>
            </a:r>
            <a:r>
              <a:rPr lang="th-TH" sz="3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แผนปฏิบัติการ</a:t>
            </a:r>
            <a:endParaRPr lang="th-TH" sz="3200" dirty="0"/>
          </a:p>
        </p:txBody>
      </p:sp>
      <p:sp>
        <p:nvSpPr>
          <p:cNvPr id="5" name="Rectangle 8"/>
          <p:cNvSpPr/>
          <p:nvPr/>
        </p:nvSpPr>
        <p:spPr>
          <a:xfrm>
            <a:off x="1256314" y="1314036"/>
            <a:ext cx="2735263" cy="71913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latin typeface="Tahoma" pitchFamily="34" charset="0"/>
                <a:cs typeface="Tahoma" pitchFamily="34" charset="0"/>
              </a:rPr>
              <a:t>Prevent - 16</a:t>
            </a:r>
            <a:endParaRPr lang="th-TH" sz="3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4351939" y="1314036"/>
            <a:ext cx="2736850" cy="71913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latin typeface="Tahoma" pitchFamily="34" charset="0"/>
                <a:cs typeface="Tahoma" pitchFamily="34" charset="0"/>
              </a:rPr>
              <a:t>Detect - 3</a:t>
            </a:r>
            <a:endParaRPr lang="th-TH" sz="3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7376127" y="1314036"/>
            <a:ext cx="2736850" cy="719137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latin typeface="Tahoma" pitchFamily="34" charset="0"/>
                <a:cs typeface="Tahoma" pitchFamily="34" charset="0"/>
              </a:rPr>
              <a:t>Respond - 3</a:t>
            </a:r>
            <a:endParaRPr lang="th-TH" sz="3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76127" y="2107604"/>
            <a:ext cx="2736850" cy="3785652"/>
          </a:xfrm>
          <a:prstGeom prst="rect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60363" indent="-360363">
              <a:buFont typeface="+mj-lt"/>
              <a:buAutoNum type="arabicPeriod" startAt="5"/>
              <a:defRPr/>
            </a:pPr>
            <a:r>
              <a:rPr lang="th-TH" sz="2400" dirty="0">
                <a:latin typeface="Tahoma" pitchFamily="34" charset="0"/>
                <a:ea typeface="Gulim" pitchFamily="34" charset="-127"/>
                <a:cs typeface="Tahoma" pitchFamily="34" charset="0"/>
              </a:rPr>
              <a:t>การดูแลรักษาผู้ป่วย</a:t>
            </a:r>
            <a:endParaRPr lang="en-US" sz="2400" dirty="0">
              <a:latin typeface="Tahoma" pitchFamily="34" charset="0"/>
              <a:ea typeface="Gulim" pitchFamily="34" charset="-127"/>
              <a:cs typeface="Tahoma" pitchFamily="34" charset="0"/>
            </a:endParaRPr>
          </a:p>
          <a:p>
            <a:pPr marL="360363" indent="-360363">
              <a:buFont typeface="+mj-lt"/>
              <a:buAutoNum type="arabicPeriod" startAt="5"/>
              <a:defRPr/>
            </a:pPr>
            <a:r>
              <a:rPr lang="en-US" sz="2400" dirty="0">
                <a:latin typeface="Tahoma" pitchFamily="34" charset="0"/>
                <a:ea typeface="Gulim" pitchFamily="34" charset="-127"/>
                <a:cs typeface="Tahoma" pitchFamily="34" charset="0"/>
              </a:rPr>
              <a:t>EOC</a:t>
            </a:r>
          </a:p>
          <a:p>
            <a:pPr marL="360363" indent="-360363">
              <a:buFont typeface="+mj-lt"/>
              <a:buAutoNum type="arabicPeriod" startAt="5"/>
              <a:defRPr/>
            </a:pPr>
            <a:r>
              <a:rPr lang="th-TH" sz="2400" dirty="0">
                <a:latin typeface="Tahoma" pitchFamily="34" charset="0"/>
                <a:ea typeface="Gulim" pitchFamily="34" charset="-127"/>
                <a:cs typeface="Tahoma" pitchFamily="34" charset="0"/>
              </a:rPr>
              <a:t>หน่วยปฏิบัติการควบคุมโรคติดต่อ</a:t>
            </a:r>
          </a:p>
          <a:p>
            <a:pPr marL="360363" indent="-360363">
              <a:buFont typeface="+mj-lt"/>
              <a:buAutoNum type="arabicPeriod" startAt="5"/>
              <a:defRPr/>
            </a:pPr>
            <a:r>
              <a:rPr lang="th-TH" sz="2400" dirty="0">
                <a:latin typeface="Tahoma" pitchFamily="34" charset="0"/>
                <a:ea typeface="Gulim" pitchFamily="34" charset="-127"/>
                <a:cs typeface="Tahoma" pitchFamily="34" charset="0"/>
              </a:rPr>
              <a:t>สื่อสารความ</a:t>
            </a:r>
            <a:r>
              <a:rPr lang="th-TH" sz="2400" dirty="0" smtClean="0">
                <a:latin typeface="Tahoma" pitchFamily="34" charset="0"/>
                <a:ea typeface="Gulim" pitchFamily="34" charset="-127"/>
                <a:cs typeface="Tahoma" pitchFamily="34" charset="0"/>
              </a:rPr>
              <a:t>เสี่ยง</a:t>
            </a:r>
          </a:p>
          <a:p>
            <a:pPr marL="360363" indent="-360363">
              <a:buFont typeface="+mj-lt"/>
              <a:buAutoNum type="arabicPeriod" startAt="5"/>
              <a:defRPr/>
            </a:pPr>
            <a:endParaRPr lang="th-TH" sz="2400" dirty="0">
              <a:latin typeface="Tahoma" pitchFamily="34" charset="0"/>
              <a:ea typeface="Gulim" pitchFamily="34" charset="-127"/>
              <a:cs typeface="Tahoma" pitchFamily="34" charset="0"/>
            </a:endParaRPr>
          </a:p>
          <a:p>
            <a:pPr marL="360363" indent="-360363">
              <a:buFont typeface="+mj-lt"/>
              <a:buAutoNum type="arabicPeriod" startAt="5"/>
              <a:defRPr/>
            </a:pPr>
            <a:endParaRPr lang="th-TH" sz="2400" dirty="0" smtClean="0">
              <a:latin typeface="Tahoma" pitchFamily="34" charset="0"/>
              <a:ea typeface="Gulim" pitchFamily="34" charset="-127"/>
              <a:cs typeface="Tahoma" pitchFamily="34" charset="0"/>
            </a:endParaRPr>
          </a:p>
          <a:p>
            <a:pPr marL="360363" indent="-360363">
              <a:buFont typeface="+mj-lt"/>
              <a:buAutoNum type="arabicPeriod" startAt="5"/>
              <a:defRPr/>
            </a:pPr>
            <a:endParaRPr lang="th-TH" sz="2400" dirty="0">
              <a:latin typeface="Tahoma" pitchFamily="34" charset="0"/>
              <a:ea typeface="Gulim" pitchFamily="34" charset="-127"/>
              <a:cs typeface="Tahoma" pitchFamily="34" charset="0"/>
            </a:endParaRPr>
          </a:p>
          <a:p>
            <a:pPr>
              <a:defRPr/>
            </a:pPr>
            <a:endParaRPr lang="th-TH" sz="2400" dirty="0">
              <a:latin typeface="Tahoma" pitchFamily="34" charset="0"/>
              <a:ea typeface="Gulim" pitchFamily="34" charset="-127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1939" y="2096971"/>
            <a:ext cx="2736850" cy="37856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60363" indent="-360363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Public Health Laboratory</a:t>
            </a:r>
            <a:endParaRPr lang="th-TH" sz="2400" dirty="0">
              <a:solidFill>
                <a:schemeClr val="accent2">
                  <a:lumMod val="50000"/>
                </a:schemeClr>
              </a:solidFill>
              <a:latin typeface="Tahoma" pitchFamily="34" charset="0"/>
              <a:ea typeface="Gulim" pitchFamily="34" charset="-127"/>
              <a:cs typeface="Tahoma" pitchFamily="34" charset="0"/>
            </a:endParaRPr>
          </a:p>
          <a:p>
            <a:pPr marL="360363" indent="-360363">
              <a:buFont typeface="+mj-lt"/>
              <a:buAutoNum type="arabicPeriod"/>
              <a:defRPr/>
            </a:pPr>
            <a:r>
              <a:rPr lang="th-TH" sz="2400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การรายงานโรค</a:t>
            </a:r>
          </a:p>
          <a:p>
            <a:pPr marL="360363" indent="-360363">
              <a:buFont typeface="+mj-lt"/>
              <a:buAutoNum type="arabicPeriod"/>
              <a:defRPr/>
            </a:pPr>
            <a:r>
              <a:rPr lang="th-TH" sz="2400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ด่านช่องทางเข้าออกระหว่างประเทศ</a:t>
            </a:r>
          </a:p>
          <a:p>
            <a:pPr marL="360363" indent="-360363">
              <a:buFont typeface="+mj-lt"/>
              <a:buAutoNum type="arabicPeriod"/>
              <a:defRPr/>
            </a:pPr>
            <a:r>
              <a:rPr lang="th-TH" sz="2400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การเฝ้าระวัง</a:t>
            </a: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โรค</a:t>
            </a:r>
          </a:p>
          <a:p>
            <a:pPr marL="360363" indent="-360363">
              <a:buFont typeface="+mj-lt"/>
              <a:buAutoNum type="arabicPeriod"/>
              <a:defRPr/>
            </a:pPr>
            <a:endParaRPr lang="th-TH" sz="2400" dirty="0">
              <a:solidFill>
                <a:schemeClr val="accent2">
                  <a:lumMod val="50000"/>
                </a:schemeClr>
              </a:solidFill>
              <a:latin typeface="Tahoma" pitchFamily="34" charset="0"/>
              <a:ea typeface="Gulim" pitchFamily="34" charset="-127"/>
              <a:cs typeface="Tahoma" pitchFamily="34" charset="0"/>
            </a:endParaRPr>
          </a:p>
          <a:p>
            <a:pPr marL="360363" indent="-360363">
              <a:buFont typeface="+mj-lt"/>
              <a:buAutoNum type="arabicPeriod"/>
              <a:defRPr/>
            </a:pPr>
            <a:endParaRPr lang="th-TH" sz="2400" dirty="0" smtClean="0">
              <a:solidFill>
                <a:schemeClr val="accent2">
                  <a:lumMod val="50000"/>
                </a:schemeClr>
              </a:solidFill>
              <a:latin typeface="Tahoma" pitchFamily="34" charset="0"/>
              <a:ea typeface="Gulim" pitchFamily="34" charset="-127"/>
              <a:cs typeface="Tahoma" pitchFamily="34" charset="0"/>
            </a:endParaRPr>
          </a:p>
          <a:p>
            <a:pPr>
              <a:defRPr/>
            </a:pPr>
            <a:endParaRPr lang="th-TH" sz="2400" dirty="0">
              <a:solidFill>
                <a:schemeClr val="accent2">
                  <a:lumMod val="50000"/>
                </a:schemeClr>
              </a:solidFill>
              <a:latin typeface="Tahoma" pitchFamily="34" charset="0"/>
              <a:ea typeface="Gulim" pitchFamily="34" charset="-127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6314" y="2096971"/>
            <a:ext cx="2735263" cy="3970318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263525" indent="-263525">
              <a:buFont typeface="Arial" pitchFamily="34" charset="0"/>
              <a:buChar char="•"/>
              <a:defRPr/>
            </a:pPr>
            <a:r>
              <a:rPr lang="th-TH" sz="180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โรคโปลิโอ</a:t>
            </a:r>
          </a:p>
          <a:p>
            <a:pPr marL="263525" indent="-263525">
              <a:buFont typeface="Arial" pitchFamily="34" charset="0"/>
              <a:buChar char="•"/>
              <a:defRPr/>
            </a:pPr>
            <a:r>
              <a:rPr lang="th-TH" sz="180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โรคเอดส์ มาลาเรีย โรคเรื้อน โรคหัด โรคพิษสุนัขบ้า โรคเท้าช้าง</a:t>
            </a:r>
          </a:p>
          <a:p>
            <a:pPr marL="263525" indent="-263525">
              <a:buFont typeface="Arial" pitchFamily="34" charset="0"/>
              <a:buChar char="•"/>
              <a:defRPr/>
            </a:pPr>
            <a:r>
              <a:rPr lang="th-TH" sz="180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ไข้เลือดออก ไข้หวัดใหญ่ มือเท้าปาก วัณโรค โรคที่เกิดจากจุลชีพดื้อยา โรคติดต่ออุบัติใหม่ โรคติดต่อทางอาหารและน้ำ โรคที่ป้องกันได้ด้วยวัคซีน  โรคติดต่อจากสัตว์สู่คน โรคติดเชื้อในโรงพยาบาล </a:t>
            </a:r>
            <a:r>
              <a:rPr lang="th-TH" sz="18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และ............</a:t>
            </a:r>
            <a:endParaRPr lang="th-TH" sz="1800" dirty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Gulim" pitchFamily="34" charset="-127"/>
              <a:cs typeface="Tahoma" pitchFamily="34" charset="0"/>
            </a:endParaRPr>
          </a:p>
        </p:txBody>
      </p:sp>
      <p:sp>
        <p:nvSpPr>
          <p:cNvPr id="11" name="Rectangle 14"/>
          <p:cNvSpPr/>
          <p:nvPr/>
        </p:nvSpPr>
        <p:spPr>
          <a:xfrm>
            <a:off x="1292827" y="6156251"/>
            <a:ext cx="8820150" cy="5858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3600" b="1" dirty="0">
                <a:latin typeface="Tahoma" pitchFamily="34" charset="0"/>
                <a:cs typeface="Tahoma" pitchFamily="34" charset="0"/>
              </a:rPr>
              <a:t>ระบบสนับสนุน </a:t>
            </a:r>
            <a:r>
              <a:rPr lang="en-US" sz="3600" b="1" dirty="0">
                <a:latin typeface="Tahoma" pitchFamily="34" charset="0"/>
                <a:cs typeface="Tahoma" pitchFamily="34" charset="0"/>
              </a:rPr>
              <a:t>- 3</a:t>
            </a:r>
            <a:endParaRPr lang="th-TH" sz="36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963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092785" y="195321"/>
            <a:ext cx="8849173" cy="863145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th-TH" sz="3600" b="1" dirty="0">
                <a:latin typeface="Tahoma" pitchFamily="34" charset="0"/>
                <a:cs typeface="Tahoma" pitchFamily="34" charset="0"/>
              </a:rPr>
              <a:t>ระบบ</a:t>
            </a:r>
            <a:r>
              <a:rPr lang="th-TH" sz="3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ป้องกันโรคติดต่อ</a:t>
            </a:r>
            <a:endParaRPr lang="th-TH" sz="3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9011" y="1647565"/>
            <a:ext cx="2954337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>
            <a:spAutoFit/>
          </a:bodyPr>
          <a:lstStyle/>
          <a:p>
            <a:pPr marL="179388" indent="-179388">
              <a:buFont typeface="Arial" pitchFamily="34" charset="0"/>
              <a:buChar char="•"/>
              <a:defRPr/>
            </a:pPr>
            <a:r>
              <a:rPr lang="th-TH" sz="2000" dirty="0">
                <a:solidFill>
                  <a:srgbClr val="C00000"/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ผลการวิจัย</a:t>
            </a:r>
          </a:p>
          <a:p>
            <a:pPr marL="179388" indent="-179388">
              <a:buFont typeface="Arial" pitchFamily="34" charset="0"/>
              <a:buChar char="•"/>
              <a:defRPr/>
            </a:pPr>
            <a:r>
              <a:rPr lang="th-TH" sz="2000" dirty="0">
                <a:solidFill>
                  <a:srgbClr val="C00000"/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ผลการเฝ้าระวังโรค</a:t>
            </a:r>
          </a:p>
          <a:p>
            <a:pPr marL="179388" indent="-179388">
              <a:buFont typeface="Arial" pitchFamily="34" charset="0"/>
              <a:buChar char="•"/>
              <a:defRPr/>
            </a:pPr>
            <a:r>
              <a:rPr lang="th-TH" sz="2000" dirty="0">
                <a:solidFill>
                  <a:srgbClr val="C00000"/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ผลการสอบสวนโรค</a:t>
            </a:r>
          </a:p>
          <a:p>
            <a:pPr marL="179388" indent="-179388">
              <a:buFont typeface="Arial" pitchFamily="34" charset="0"/>
              <a:buChar char="•"/>
              <a:defRPr/>
            </a:pPr>
            <a:r>
              <a:rPr lang="th-TH" sz="2000" dirty="0">
                <a:solidFill>
                  <a:srgbClr val="C00000"/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แนวทางการป้องกันโรคของหน่วยงานอื่นๆ ทั้งในประเทศและต่างประเทศ</a:t>
            </a:r>
          </a:p>
        </p:txBody>
      </p:sp>
      <p:sp>
        <p:nvSpPr>
          <p:cNvPr id="6" name="Right Arrow 52"/>
          <p:cNvSpPr/>
          <p:nvPr/>
        </p:nvSpPr>
        <p:spPr>
          <a:xfrm>
            <a:off x="3967745" y="1557338"/>
            <a:ext cx="1800225" cy="6477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graphicFrame>
        <p:nvGraphicFramePr>
          <p:cNvPr id="7" name="Diagram 23"/>
          <p:cNvGraphicFramePr/>
          <p:nvPr>
            <p:extLst>
              <p:ext uri="{D42A27DB-BD31-4B8C-83A1-F6EECF244321}">
                <p14:modId xmlns:p14="http://schemas.microsoft.com/office/powerpoint/2010/main" xmlns="" val="2618383707"/>
              </p:ext>
            </p:extLst>
          </p:nvPr>
        </p:nvGraphicFramePr>
        <p:xfrm>
          <a:off x="3967745" y="1278232"/>
          <a:ext cx="5967710" cy="5363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8446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65654" y="294149"/>
            <a:ext cx="9144000" cy="1032143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th-TH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กรอบการนำเสนอ</a:t>
            </a:r>
            <a:endParaRPr lang="th-TH" sz="4400" dirty="0"/>
          </a:p>
        </p:txBody>
      </p:sp>
      <p:sp>
        <p:nvSpPr>
          <p:cNvPr id="3" name="Rectangle 2"/>
          <p:cNvSpPr/>
          <p:nvPr/>
        </p:nvSpPr>
        <p:spPr>
          <a:xfrm>
            <a:off x="1165654" y="1664374"/>
            <a:ext cx="9144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วัตถุประสงค์การประชุม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</a:t>
            </a: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เป็นมาและการดำเนินงาน ตาม พรบ.โรคติดต่อพ.ศ.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2558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โครงสร้าง</a:t>
            </a: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คณะกรรมการ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(ร่าง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)นโยบาย </a:t>
            </a: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 แนวทาง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ปฏิบัติและ</a:t>
            </a: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แผนปฏิบัติการ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การดำเนินการ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เรื่องพิจารณา</a:t>
            </a:r>
          </a:p>
        </p:txBody>
      </p:sp>
    </p:spTree>
    <p:extLst>
      <p:ext uri="{BB962C8B-B14F-4D97-AF65-F5344CB8AC3E}">
        <p14:creationId xmlns:p14="http://schemas.microsoft.com/office/powerpoint/2010/main" xmlns="" val="375589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696995" y="193686"/>
            <a:ext cx="8155459" cy="806775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b">
            <a:normAutofit/>
          </a:bodyPr>
          <a:lstStyle/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ระบบ</a:t>
            </a:r>
            <a:r>
              <a:rPr lang="th-TH" sz="3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การตรวจจับภัยจากโรคติดต่อ</a:t>
            </a:r>
            <a:endParaRPr lang="th-TH" sz="36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36"/>
          <p:cNvCxnSpPr/>
          <p:nvPr/>
        </p:nvCxnSpPr>
        <p:spPr>
          <a:xfrm>
            <a:off x="4290214" y="1773238"/>
            <a:ext cx="2232025" cy="0"/>
          </a:xfrm>
          <a:prstGeom prst="straightConnector1">
            <a:avLst/>
          </a:prstGeom>
          <a:ln w="349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26"/>
          <p:cNvCxnSpPr/>
          <p:nvPr/>
        </p:nvCxnSpPr>
        <p:spPr>
          <a:xfrm flipV="1">
            <a:off x="3066251" y="3941765"/>
            <a:ext cx="0" cy="403947"/>
          </a:xfrm>
          <a:prstGeom prst="straightConnector1">
            <a:avLst/>
          </a:prstGeom>
          <a:ln w="34925">
            <a:solidFill>
              <a:srgbClr val="C0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23"/>
          <p:cNvCxnSpPr/>
          <p:nvPr/>
        </p:nvCxnSpPr>
        <p:spPr>
          <a:xfrm>
            <a:off x="4290214" y="5876925"/>
            <a:ext cx="2232025" cy="0"/>
          </a:xfrm>
          <a:prstGeom prst="straightConnector1">
            <a:avLst/>
          </a:prstGeom>
          <a:ln w="349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21"/>
          <p:cNvCxnSpPr/>
          <p:nvPr/>
        </p:nvCxnSpPr>
        <p:spPr>
          <a:xfrm>
            <a:off x="4218776" y="3327400"/>
            <a:ext cx="2232025" cy="0"/>
          </a:xfrm>
          <a:prstGeom prst="straightConnector1">
            <a:avLst/>
          </a:prstGeom>
          <a:ln w="349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4701" y="4797425"/>
            <a:ext cx="3884613" cy="2060575"/>
          </a:xfrm>
          <a:prstGeom prst="rect">
            <a:avLst/>
          </a:prstGeom>
          <a:noFill/>
          <a:ln w="38100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</p:pic>
      <p:sp>
        <p:nvSpPr>
          <p:cNvPr id="11" name="Rounded Rectangle 3"/>
          <p:cNvSpPr/>
          <p:nvPr/>
        </p:nvSpPr>
        <p:spPr>
          <a:xfrm>
            <a:off x="6523826" y="1125538"/>
            <a:ext cx="2627313" cy="57324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2" name="Rectangle 4"/>
          <p:cNvSpPr/>
          <p:nvPr/>
        </p:nvSpPr>
        <p:spPr>
          <a:xfrm>
            <a:off x="6666701" y="3106738"/>
            <a:ext cx="2376488" cy="1584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522239" y="1527175"/>
            <a:ext cx="2628900" cy="4619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h-TH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หน่วยเฝ้าระวังโรค</a:t>
            </a:r>
            <a:endParaRPr lang="en-US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002876" y="3991769"/>
            <a:ext cx="2016125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h-TH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ห้องปฏิบัติการทางสาธารณสุข</a:t>
            </a:r>
            <a:endParaRPr lang="en-US" sz="20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202651" y="3111500"/>
            <a:ext cx="2627313" cy="8302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h-TH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ผู้ให้การรักษาผู้ป่วย</a:t>
            </a:r>
            <a:endParaRPr lang="en-US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728989" y="6050138"/>
            <a:ext cx="2182925" cy="584775"/>
          </a:xfrm>
          <a:prstGeom prst="rect">
            <a:avLst/>
          </a:prstGeom>
          <a:solidFill>
            <a:srgbClr val="76002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ACTION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202651" y="1527175"/>
            <a:ext cx="3743325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h-TH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งานป้องกันควบคุมโรคระหว่าง</a:t>
            </a:r>
            <a:r>
              <a:rPr lang="th-TH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ประเทศ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552732" y="1989138"/>
            <a:ext cx="25558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Collection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6481294" y="5230813"/>
            <a:ext cx="2627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Interpretation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481294" y="6348413"/>
            <a:ext cx="2627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Dissemination</a:t>
            </a:r>
          </a:p>
        </p:txBody>
      </p:sp>
      <p:cxnSp>
        <p:nvCxnSpPr>
          <p:cNvPr id="21" name="Straight Arrow Connector 10"/>
          <p:cNvCxnSpPr/>
          <p:nvPr/>
        </p:nvCxnSpPr>
        <p:spPr>
          <a:xfrm>
            <a:off x="7811619" y="2314575"/>
            <a:ext cx="0" cy="720725"/>
          </a:xfrm>
          <a:prstGeom prst="straightConnector1">
            <a:avLst/>
          </a:prstGeom>
          <a:ln w="349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11"/>
          <p:cNvCxnSpPr/>
          <p:nvPr/>
        </p:nvCxnSpPr>
        <p:spPr>
          <a:xfrm>
            <a:off x="7776694" y="4621213"/>
            <a:ext cx="0" cy="719137"/>
          </a:xfrm>
          <a:prstGeom prst="straightConnector1">
            <a:avLst/>
          </a:prstGeom>
          <a:ln w="349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12"/>
          <p:cNvCxnSpPr/>
          <p:nvPr/>
        </p:nvCxnSpPr>
        <p:spPr>
          <a:xfrm>
            <a:off x="7776694" y="5700713"/>
            <a:ext cx="0" cy="719137"/>
          </a:xfrm>
          <a:prstGeom prst="straightConnector1">
            <a:avLst/>
          </a:prstGeom>
          <a:ln w="349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4"/>
          <p:cNvSpPr/>
          <p:nvPr/>
        </p:nvSpPr>
        <p:spPr>
          <a:xfrm>
            <a:off x="6624169" y="3106738"/>
            <a:ext cx="2376488" cy="1584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6654332" y="3070225"/>
            <a:ext cx="2346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Analysis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6720676" y="3467100"/>
            <a:ext cx="2232025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Descriptive</a:t>
            </a:r>
          </a:p>
          <a:p>
            <a:pPr marL="179388" indent="-179388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Critical Information</a:t>
            </a:r>
          </a:p>
          <a:p>
            <a:pPr marL="179388" indent="-179388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Risk Assessment</a:t>
            </a:r>
          </a:p>
          <a:p>
            <a:pPr marL="179388" indent="-179388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Prediction</a:t>
            </a:r>
          </a:p>
        </p:txBody>
      </p:sp>
      <p:cxnSp>
        <p:nvCxnSpPr>
          <p:cNvPr id="30" name="ลูกศรเชื่อมต่อแบบตรง 29"/>
          <p:cNvCxnSpPr>
            <a:stCxn id="14" idx="3"/>
          </p:cNvCxnSpPr>
          <p:nvPr/>
        </p:nvCxnSpPr>
        <p:spPr>
          <a:xfrm>
            <a:off x="6019001" y="4345712"/>
            <a:ext cx="46229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>
            <a:endCxn id="14" idx="1"/>
          </p:cNvCxnSpPr>
          <p:nvPr/>
        </p:nvCxnSpPr>
        <p:spPr>
          <a:xfrm>
            <a:off x="3066251" y="4345712"/>
            <a:ext cx="93662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2651" y="2474259"/>
            <a:ext cx="28082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ผู้ที่พบผู้ป่วย</a:t>
            </a:r>
          </a:p>
        </p:txBody>
      </p:sp>
      <p:cxnSp>
        <p:nvCxnSpPr>
          <p:cNvPr id="36" name="ลูกศรเชื่อมต่อแบบตรง 35"/>
          <p:cNvCxnSpPr>
            <a:stCxn id="34" idx="3"/>
          </p:cNvCxnSpPr>
          <p:nvPr/>
        </p:nvCxnSpPr>
        <p:spPr>
          <a:xfrm flipV="1">
            <a:off x="5010938" y="2705091"/>
            <a:ext cx="1541794" cy="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9169229" y="6342525"/>
            <a:ext cx="535318" cy="58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4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586184" y="231472"/>
            <a:ext cx="8640762" cy="812309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b">
            <a:normAutofit/>
          </a:bodyPr>
          <a:lstStyle/>
          <a:p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ระบบ</a:t>
            </a:r>
            <a:r>
              <a:rPr lang="th-TH" sz="3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ควบคุมโรคติดต่อ</a:t>
            </a:r>
            <a:endParaRPr lang="th-TH" sz="36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69"/>
          <p:cNvCxnSpPr/>
          <p:nvPr/>
        </p:nvCxnSpPr>
        <p:spPr>
          <a:xfrm>
            <a:off x="2738709" y="4059238"/>
            <a:ext cx="0" cy="1655762"/>
          </a:xfrm>
          <a:prstGeom prst="straightConnector1">
            <a:avLst/>
          </a:prstGeom>
          <a:ln w="60325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66"/>
          <p:cNvCxnSpPr/>
          <p:nvPr/>
        </p:nvCxnSpPr>
        <p:spPr>
          <a:xfrm>
            <a:off x="2738709" y="2330450"/>
            <a:ext cx="0" cy="1152525"/>
          </a:xfrm>
          <a:prstGeom prst="straightConnector1">
            <a:avLst/>
          </a:prstGeom>
          <a:ln w="60325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4"/>
          <p:cNvCxnSpPr>
            <a:stCxn id="9" idx="3"/>
            <a:endCxn id="12" idx="1"/>
          </p:cNvCxnSpPr>
          <p:nvPr/>
        </p:nvCxnSpPr>
        <p:spPr>
          <a:xfrm flipV="1">
            <a:off x="3602309" y="1800226"/>
            <a:ext cx="3673475" cy="2159793"/>
          </a:xfrm>
          <a:prstGeom prst="straightConnector1">
            <a:avLst/>
          </a:prstGeom>
          <a:ln w="60325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29059" y="5633670"/>
            <a:ext cx="18732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EOC Activation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75109" y="3544520"/>
            <a:ext cx="17272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C00000"/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SAT </a:t>
            </a:r>
            <a:endParaRPr lang="th-TH" sz="2400" dirty="0">
              <a:solidFill>
                <a:srgbClr val="C00000"/>
              </a:solidFill>
              <a:latin typeface="Tahoma" pitchFamily="34" charset="0"/>
              <a:ea typeface="Gulim" pitchFamily="34" charset="-127"/>
              <a:cs typeface="Tahoma" pitchFamily="34" charset="0"/>
            </a:endParaRPr>
          </a:p>
          <a:p>
            <a:pPr algn="ctr">
              <a:defRPr/>
            </a:pPr>
            <a:r>
              <a:rPr lang="th-TH" sz="2400" dirty="0">
                <a:solidFill>
                  <a:srgbClr val="C00000"/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ในภาวะปกติ</a:t>
            </a:r>
          </a:p>
        </p:txBody>
      </p:sp>
      <p:sp>
        <p:nvSpPr>
          <p:cNvPr id="10" name="Cloud 22"/>
          <p:cNvSpPr/>
          <p:nvPr/>
        </p:nvSpPr>
        <p:spPr>
          <a:xfrm>
            <a:off x="1586184" y="1243013"/>
            <a:ext cx="2330450" cy="1260475"/>
          </a:xfrm>
          <a:prstGeom prst="clou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6"/>
          <p:cNvSpPr txBox="1">
            <a:spLocks noChangeArrowheads="1"/>
          </p:cNvSpPr>
          <p:nvPr/>
        </p:nvSpPr>
        <p:spPr bwMode="auto">
          <a:xfrm>
            <a:off x="1800496" y="1547813"/>
            <a:ext cx="1946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เหตุการณ์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75784" y="1569393"/>
            <a:ext cx="29511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th-TH" sz="2400" dirty="0">
                <a:solidFill>
                  <a:srgbClr val="C00000"/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การดูแลรักษาผู้ป่วย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10596" y="2445970"/>
            <a:ext cx="352901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th-TH" sz="2400" dirty="0">
                <a:solidFill>
                  <a:srgbClr val="C00000"/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หน่วยปฏิบัติการควบคุมโรคติดต่อ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50234" y="3638699"/>
            <a:ext cx="237695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th-TH" sz="2400" dirty="0">
                <a:solidFill>
                  <a:srgbClr val="C00000"/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สื่อสารความเสี่ยง</a:t>
            </a:r>
          </a:p>
        </p:txBody>
      </p:sp>
      <p:cxnSp>
        <p:nvCxnSpPr>
          <p:cNvPr id="15" name="Straight Arrow Connector 50"/>
          <p:cNvCxnSpPr>
            <a:stCxn id="9" idx="3"/>
            <a:endCxn id="13" idx="1"/>
          </p:cNvCxnSpPr>
          <p:nvPr/>
        </p:nvCxnSpPr>
        <p:spPr>
          <a:xfrm flipV="1">
            <a:off x="3602309" y="2861469"/>
            <a:ext cx="2808287" cy="1098550"/>
          </a:xfrm>
          <a:prstGeom prst="straightConnector1">
            <a:avLst/>
          </a:prstGeom>
          <a:ln w="60325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53"/>
          <p:cNvCxnSpPr>
            <a:stCxn id="9" idx="3"/>
            <a:endCxn id="14" idx="1"/>
          </p:cNvCxnSpPr>
          <p:nvPr/>
        </p:nvCxnSpPr>
        <p:spPr>
          <a:xfrm flipV="1">
            <a:off x="3602309" y="3869532"/>
            <a:ext cx="2447925" cy="90487"/>
          </a:xfrm>
          <a:prstGeom prst="straightConnector1">
            <a:avLst/>
          </a:prstGeom>
          <a:ln w="60325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4152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837037" y="283065"/>
            <a:ext cx="8320217" cy="833574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th-TH" sz="3600" b="1" dirty="0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ระบบสนับสนุนฯ</a:t>
            </a:r>
            <a:endParaRPr lang="th-TH" sz="3600" dirty="0"/>
          </a:p>
        </p:txBody>
      </p:sp>
      <p:sp>
        <p:nvSpPr>
          <p:cNvPr id="5" name="Rounded Rectangle 14"/>
          <p:cNvSpPr/>
          <p:nvPr/>
        </p:nvSpPr>
        <p:spPr>
          <a:xfrm>
            <a:off x="1431088" y="4390131"/>
            <a:ext cx="8821738" cy="213201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cxnSp>
        <p:nvCxnSpPr>
          <p:cNvPr id="6" name="Straight Arrow Connector 33"/>
          <p:cNvCxnSpPr>
            <a:endCxn id="8" idx="0"/>
          </p:cNvCxnSpPr>
          <p:nvPr/>
        </p:nvCxnSpPr>
        <p:spPr>
          <a:xfrm flipH="1">
            <a:off x="5823701" y="1508819"/>
            <a:ext cx="0" cy="1296987"/>
          </a:xfrm>
          <a:prstGeom prst="straightConnector1">
            <a:avLst/>
          </a:prstGeom>
          <a:ln w="3492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3"/>
          <p:cNvSpPr/>
          <p:nvPr/>
        </p:nvSpPr>
        <p:spPr>
          <a:xfrm>
            <a:off x="4672763" y="1364356"/>
            <a:ext cx="2232025" cy="936625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3600" dirty="0">
                <a:latin typeface="Tahoma" pitchFamily="34" charset="0"/>
                <a:cs typeface="Tahoma" pitchFamily="34" charset="0"/>
              </a:rPr>
              <a:t>นโยบาย</a:t>
            </a:r>
          </a:p>
        </p:txBody>
      </p:sp>
      <p:sp>
        <p:nvSpPr>
          <p:cNvPr id="8" name="Rounded Rectangle 4"/>
          <p:cNvSpPr/>
          <p:nvPr/>
        </p:nvSpPr>
        <p:spPr>
          <a:xfrm>
            <a:off x="4599738" y="2805806"/>
            <a:ext cx="2447925" cy="936625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>
                <a:latin typeface="Tahoma" pitchFamily="34" charset="0"/>
                <a:cs typeface="Tahoma" pitchFamily="34" charset="0"/>
              </a:rPr>
              <a:t>แผนปฏิบัติการ</a:t>
            </a:r>
          </a:p>
        </p:txBody>
      </p:sp>
      <p:sp>
        <p:nvSpPr>
          <p:cNvPr id="9" name="Rounded Rectangle 5"/>
          <p:cNvSpPr/>
          <p:nvPr/>
        </p:nvSpPr>
        <p:spPr>
          <a:xfrm>
            <a:off x="1575551" y="4679056"/>
            <a:ext cx="2736850" cy="151130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>
                <a:latin typeface="Tahoma" pitchFamily="34" charset="0"/>
                <a:cs typeface="Tahoma" pitchFamily="34" charset="0"/>
              </a:rPr>
              <a:t>กลไกการสนับสนุน และบริหารจัดการ</a:t>
            </a:r>
          </a:p>
        </p:txBody>
      </p:sp>
      <p:sp>
        <p:nvSpPr>
          <p:cNvPr id="10" name="Rounded Rectangle 6"/>
          <p:cNvSpPr/>
          <p:nvPr/>
        </p:nvSpPr>
        <p:spPr>
          <a:xfrm>
            <a:off x="7481051" y="4677469"/>
            <a:ext cx="2592387" cy="151288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3200" dirty="0">
                <a:latin typeface="Tahoma" pitchFamily="34" charset="0"/>
                <a:cs typeface="Tahoma" pitchFamily="34" charset="0"/>
              </a:rPr>
              <a:t>กลไกการติดตามและประเมินผล</a:t>
            </a:r>
          </a:p>
        </p:txBody>
      </p:sp>
      <p:cxnSp>
        <p:nvCxnSpPr>
          <p:cNvPr id="11" name="Straight Arrow Connector 8"/>
          <p:cNvCxnSpPr>
            <a:stCxn id="8" idx="1"/>
            <a:endCxn id="9" idx="0"/>
          </p:cNvCxnSpPr>
          <p:nvPr/>
        </p:nvCxnSpPr>
        <p:spPr>
          <a:xfrm flipH="1">
            <a:off x="2943976" y="3274119"/>
            <a:ext cx="1655762" cy="1404937"/>
          </a:xfrm>
          <a:prstGeom prst="straightConnector1">
            <a:avLst/>
          </a:prstGeom>
          <a:ln w="3492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9"/>
          <p:cNvCxnSpPr>
            <a:stCxn id="8" idx="3"/>
            <a:endCxn id="10" idx="0"/>
          </p:cNvCxnSpPr>
          <p:nvPr/>
        </p:nvCxnSpPr>
        <p:spPr>
          <a:xfrm>
            <a:off x="7047663" y="3274119"/>
            <a:ext cx="1728788" cy="1403350"/>
          </a:xfrm>
          <a:prstGeom prst="straightConnector1">
            <a:avLst/>
          </a:prstGeom>
          <a:ln w="3492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312401" y="5398194"/>
            <a:ext cx="3168650" cy="0"/>
          </a:xfrm>
          <a:prstGeom prst="straightConnector1">
            <a:avLst/>
          </a:prstGeom>
          <a:ln w="3492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0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301528" y="346640"/>
            <a:ext cx="9144000" cy="804299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th-TH" sz="3600" b="1" dirty="0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ระบบ</a:t>
            </a:r>
            <a:r>
              <a:rPr lang="th-TH" sz="3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การพัฒนากำลังคน</a:t>
            </a:r>
            <a:endParaRPr lang="th-TH" sz="3600" dirty="0">
              <a:solidFill>
                <a:srgbClr val="FF0000"/>
              </a:solidFill>
            </a:endParaRPr>
          </a:p>
        </p:txBody>
      </p:sp>
      <p:sp>
        <p:nvSpPr>
          <p:cNvPr id="5" name="Rounded Rectangle 10"/>
          <p:cNvSpPr/>
          <p:nvPr/>
        </p:nvSpPr>
        <p:spPr>
          <a:xfrm>
            <a:off x="1417150" y="2051050"/>
            <a:ext cx="9037638" cy="27368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 dirty="0"/>
          </a:p>
        </p:txBody>
      </p:sp>
      <p:sp>
        <p:nvSpPr>
          <p:cNvPr id="6" name="Rounded Rectangle 3"/>
          <p:cNvSpPr/>
          <p:nvPr/>
        </p:nvSpPr>
        <p:spPr>
          <a:xfrm>
            <a:off x="1804766" y="3419475"/>
            <a:ext cx="1223962" cy="936625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Need</a:t>
            </a:r>
            <a:endParaRPr lang="th-TH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ounded Rectangle 4"/>
          <p:cNvSpPr/>
          <p:nvPr/>
        </p:nvSpPr>
        <p:spPr>
          <a:xfrm>
            <a:off x="3747866" y="3419475"/>
            <a:ext cx="1800225" cy="936625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Recruit</a:t>
            </a:r>
            <a:endParaRPr lang="th-TH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ounded Rectangle 5"/>
          <p:cNvSpPr/>
          <p:nvPr/>
        </p:nvSpPr>
        <p:spPr>
          <a:xfrm>
            <a:off x="6268816" y="3419475"/>
            <a:ext cx="1800225" cy="936625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Training</a:t>
            </a:r>
            <a:endParaRPr lang="th-TH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6"/>
          <p:cNvSpPr/>
          <p:nvPr/>
        </p:nvSpPr>
        <p:spPr>
          <a:xfrm>
            <a:off x="8645303" y="3419475"/>
            <a:ext cx="1800225" cy="93662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Maintain</a:t>
            </a:r>
            <a:endParaRPr lang="th-TH" sz="32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0" name="Straight Arrow Connector 8"/>
          <p:cNvCxnSpPr>
            <a:stCxn id="6" idx="3"/>
            <a:endCxn id="7" idx="1"/>
          </p:cNvCxnSpPr>
          <p:nvPr/>
        </p:nvCxnSpPr>
        <p:spPr>
          <a:xfrm>
            <a:off x="3028728" y="3887788"/>
            <a:ext cx="719138" cy="0"/>
          </a:xfrm>
          <a:prstGeom prst="straightConnector1">
            <a:avLst/>
          </a:prstGeom>
          <a:ln w="3492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9"/>
          <p:cNvCxnSpPr>
            <a:stCxn id="7" idx="3"/>
            <a:endCxn id="8" idx="1"/>
          </p:cNvCxnSpPr>
          <p:nvPr/>
        </p:nvCxnSpPr>
        <p:spPr>
          <a:xfrm>
            <a:off x="5548091" y="3887788"/>
            <a:ext cx="720725" cy="0"/>
          </a:xfrm>
          <a:prstGeom prst="straightConnector1">
            <a:avLst/>
          </a:prstGeom>
          <a:ln w="3492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2"/>
          <p:cNvCxnSpPr>
            <a:stCxn id="8" idx="3"/>
            <a:endCxn id="9" idx="1"/>
          </p:cNvCxnSpPr>
          <p:nvPr/>
        </p:nvCxnSpPr>
        <p:spPr>
          <a:xfrm>
            <a:off x="8069041" y="3887788"/>
            <a:ext cx="576262" cy="0"/>
          </a:xfrm>
          <a:prstGeom prst="straightConnector1">
            <a:avLst/>
          </a:prstGeom>
          <a:ln w="3492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32065" y="2209621"/>
            <a:ext cx="51132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h-TH" sz="32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Gulim" pitchFamily="34" charset="-127"/>
                <a:cs typeface="Tahoma" pitchFamily="34" charset="0"/>
              </a:rPr>
              <a:t>แผนแม่บทพัฒนากำลังคน</a:t>
            </a:r>
          </a:p>
        </p:txBody>
      </p:sp>
    </p:spTree>
    <p:extLst>
      <p:ext uri="{BB962C8B-B14F-4D97-AF65-F5344CB8AC3E}">
        <p14:creationId xmlns:p14="http://schemas.microsoft.com/office/powerpoint/2010/main" xmlns="" val="290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425155" y="31894"/>
            <a:ext cx="9920324" cy="4443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นโยบาย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ระบบ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แนวทางปฏิบัติ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แผนปฏิบัติการ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3405" y="5315495"/>
            <a:ext cx="1481717" cy="7078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2000" b="1" dirty="0">
                <a:latin typeface="Tahoma" pitchFamily="34" charset="0"/>
                <a:cs typeface="Tahoma" pitchFamily="34" charset="0"/>
              </a:rPr>
              <a:t>แผนปฏิบัติการ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3405" y="4339331"/>
            <a:ext cx="1481717" cy="83099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eaLnBrk="1" hangingPunct="1"/>
            <a:r>
              <a:rPr lang="th-TH" sz="2400" b="1" dirty="0">
                <a:latin typeface="Tahoma" pitchFamily="34" charset="0"/>
                <a:cs typeface="Tahoma" pitchFamily="34" charset="0"/>
              </a:rPr>
              <a:t>แนวทางปฏิบัติ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5155" y="2983551"/>
            <a:ext cx="1649992" cy="5847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3200" b="1" dirty="0">
                <a:latin typeface="Tahoma" pitchFamily="34" charset="0"/>
                <a:cs typeface="Tahoma" pitchFamily="34" charset="0"/>
              </a:rPr>
              <a:t>ระบบ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93405" y="476250"/>
            <a:ext cx="1649992" cy="24622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/>
            <a:endParaRPr lang="th-TH" sz="18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endParaRPr lang="th-TH" sz="18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endParaRPr lang="th-TH" sz="18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r>
              <a:rPr lang="th-TH" b="1" dirty="0">
                <a:latin typeface="Tahoma" pitchFamily="34" charset="0"/>
                <a:cs typeface="Tahoma" pitchFamily="34" charset="0"/>
              </a:rPr>
              <a:t>นโยบาย</a:t>
            </a:r>
          </a:p>
          <a:p>
            <a:pPr algn="ctr" eaLnBrk="1" hangingPunct="1"/>
            <a:endParaRPr lang="th-TH" sz="18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endParaRPr lang="th-TH" sz="18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endParaRPr lang="th-TH" sz="18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endParaRPr lang="th-TH" sz="1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075147" y="476250"/>
            <a:ext cx="8270332" cy="24622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9388" indent="-179388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360363" indent="-179388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eaLnBrk="1" hangingPunct="1">
              <a:buFont typeface="Calibri Light" pitchFamily="34" charset="0"/>
              <a:buAutoNum type="arabicPeriod"/>
            </a:pPr>
            <a:r>
              <a:rPr lang="th-TH" sz="1400" dirty="0">
                <a:latin typeface="Tahoma" pitchFamily="34" charset="0"/>
                <a:cs typeface="Tahoma" pitchFamily="34" charset="0"/>
              </a:rPr>
              <a:t>เร่งรัดการกำจัด และกวาดล้างโรคที่เป็นพันธะสัญญากับนานาชาติ และเป็นโรคที่ประเทศไทยสามารถควบคุมได้ระดับหนึ่งแล้ว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  <a:p>
            <a:pPr lvl="1" eaLnBrk="1" hangingPunct="1"/>
            <a:r>
              <a:rPr lang="en-US" sz="1400" dirty="0">
                <a:latin typeface="Tahoma" pitchFamily="34" charset="0"/>
                <a:cs typeface="Tahoma" pitchFamily="34" charset="0"/>
              </a:rPr>
              <a:t>1.1 </a:t>
            </a:r>
            <a:r>
              <a:rPr lang="th-TH" sz="1400" dirty="0">
                <a:latin typeface="Tahoma" pitchFamily="34" charset="0"/>
                <a:cs typeface="Tahoma" pitchFamily="34" charset="0"/>
              </a:rPr>
              <a:t>เร่งรัดการกวาดล้างโรคโปลิโอ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  <a:p>
            <a:pPr lvl="1" eaLnBrk="1" hangingPunct="1"/>
            <a:r>
              <a:rPr lang="en-US" sz="1400" dirty="0">
                <a:latin typeface="Tahoma" pitchFamily="34" charset="0"/>
                <a:cs typeface="Tahoma" pitchFamily="34" charset="0"/>
              </a:rPr>
              <a:t>1.2 </a:t>
            </a:r>
            <a:r>
              <a:rPr lang="th-TH" sz="1400" dirty="0">
                <a:latin typeface="Tahoma" pitchFamily="34" charset="0"/>
                <a:cs typeface="Tahoma" pitchFamily="34" charset="0"/>
              </a:rPr>
              <a:t>เร่งรัดการกำจัดโรคโรคมาลาเรีย โรคเรื้อน เอดส์ หัด พิษสุนัขบ้า และโรคเท้าช้าง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Calibri Light" pitchFamily="34" charset="0"/>
              <a:buAutoNum type="arabicPeriod"/>
            </a:pPr>
            <a:r>
              <a:rPr lang="th-TH" sz="1400" dirty="0">
                <a:latin typeface="Tahoma" pitchFamily="34" charset="0"/>
                <a:cs typeface="Tahoma" pitchFamily="34" charset="0"/>
              </a:rPr>
              <a:t>พัฒนาระบบการป้องกันโรคติดต่ออันตรายอย่างเต็มที่ เพื่อลดโอกาสการระบาดของโรคติดต่ออันตรายในประเทศไทยให้เหลือน้อยที่สุด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Calibri Light" pitchFamily="34" charset="0"/>
              <a:buAutoNum type="arabicPeriod"/>
            </a:pPr>
            <a:r>
              <a:rPr lang="th-TH" sz="1400" dirty="0">
                <a:latin typeface="Tahoma" pitchFamily="34" charset="0"/>
                <a:cs typeface="Tahoma" pitchFamily="34" charset="0"/>
              </a:rPr>
              <a:t>ควบคุมโรคติดต่อประจำถิ่น (ได้แก่ ไข้เลือดออก ไข้หวัดใหญ่ มือเท้าปาก วัณโรค โรคติดต่อทางอาหารและน้ำ โรคที่ป้องกันได้ด้วยวัคซีน โรคติดต่อทางเพศสัมพันธ์ โรคติดต่อจากสัตว์สู่คน โรคที่เกิดจากจุลชีพดื้อยา โรคติดต่ออุบัติใหม่ และโรคติดเชื้อในโรงพยาบาล) ด้วยมาตรการที่มีประสิทธิภาพ เพื่อให้โรคติดต่อประจำถิ่นส่งผลกระทบต่อสุขภาวะของประชาชนให้น้อยที่สุด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Calibri Light" pitchFamily="34" charset="0"/>
              <a:buAutoNum type="arabicPeriod"/>
            </a:pPr>
            <a:r>
              <a:rPr lang="th-TH" sz="1400" dirty="0">
                <a:latin typeface="Tahoma" pitchFamily="34" charset="0"/>
                <a:cs typeface="Tahoma" pitchFamily="34" charset="0"/>
              </a:rPr>
              <a:t>ลดการตีตรา หรือเลือกปฏิบัติ ต่อผู้ป่วยโรคติดต่อทุกชนิด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075146" y="2948435"/>
            <a:ext cx="1816369" cy="3381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600" dirty="0">
                <a:latin typeface="Tahoma" pitchFamily="34" charset="0"/>
                <a:cs typeface="Tahoma" pitchFamily="34" charset="0"/>
              </a:rPr>
              <a:t>ป้องกันโรค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02372" y="2948435"/>
            <a:ext cx="1728788" cy="3381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600" dirty="0">
                <a:latin typeface="Tahoma" pitchFamily="34" charset="0"/>
                <a:cs typeface="Tahoma" pitchFamily="34" charset="0"/>
              </a:rPr>
              <a:t>ตรวจจับ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804515" y="2937802"/>
            <a:ext cx="2127372" cy="3381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600">
                <a:latin typeface="Tahoma" pitchFamily="34" charset="0"/>
                <a:cs typeface="Tahoma" pitchFamily="34" charset="0"/>
              </a:rPr>
              <a:t>ควบคุมโรค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006318" y="2937802"/>
            <a:ext cx="2339161" cy="33855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600" dirty="0">
                <a:latin typeface="Tahoma" pitchFamily="34" charset="0"/>
                <a:cs typeface="Tahoma" pitchFamily="34" charset="0"/>
              </a:rPr>
              <a:t>สนับสนุน/บริหารจัดการ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075147" y="3284538"/>
            <a:ext cx="1816368" cy="116955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400" dirty="0" smtClean="0">
                <a:latin typeface="Tahoma" pitchFamily="34" charset="0"/>
                <a:cs typeface="Tahoma" pitchFamily="34" charset="0"/>
              </a:rPr>
              <a:t>นำ</a:t>
            </a:r>
            <a:r>
              <a:rPr lang="th-TH" sz="1400" dirty="0">
                <a:latin typeface="Tahoma" pitchFamily="34" charset="0"/>
                <a:cs typeface="Tahoma" pitchFamily="34" charset="0"/>
              </a:rPr>
              <a:t>มาตรการป้องกันโรคติดต่อที่มีประสิทธิภาพมาใช้อย่างทั่วถึง</a:t>
            </a:r>
          </a:p>
          <a:p>
            <a:pPr eaLnBrk="1" hangingPunct="1"/>
            <a:endParaRPr lang="th-TH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02372" y="3284538"/>
            <a:ext cx="1728788" cy="116955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400" dirty="0">
                <a:latin typeface="Tahoma" pitchFamily="34" charset="0"/>
                <a:cs typeface="Tahoma" pitchFamily="34" charset="0"/>
              </a:rPr>
              <a:t>พัฒนาระบบการตรวจจับโรคติดต่อให้มีความรวดเร็วและแม่นยำ</a:t>
            </a:r>
          </a:p>
          <a:p>
            <a:pPr eaLnBrk="1" hangingPunct="1"/>
            <a:endParaRPr lang="th-TH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804515" y="3284538"/>
            <a:ext cx="2127372" cy="116955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400" dirty="0">
                <a:latin typeface="Tahoma" pitchFamily="34" charset="0"/>
                <a:cs typeface="Tahoma" pitchFamily="34" charset="0"/>
              </a:rPr>
              <a:t>ดำเนินการควบคุมโรคติดต่ออย่างรวดเร็ว เป็นระบบ มีความเป็นเอกภาพ มีประสิทธิภาพ และปลอดภัย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006318" y="3284538"/>
            <a:ext cx="2339161" cy="116955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400" dirty="0">
                <a:latin typeface="Tahoma" pitchFamily="34" charset="0"/>
                <a:cs typeface="Tahoma" pitchFamily="34" charset="0"/>
              </a:rPr>
              <a:t>พัฒนา/ปรับปรุงระบบสนับสนุนการดำเนินงานและบริหารจัดการ</a:t>
            </a:r>
          </a:p>
          <a:p>
            <a:pPr eaLnBrk="1" hangingPunct="1"/>
            <a:endParaRPr lang="th-TH" sz="1400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th-TH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075147" y="4511675"/>
            <a:ext cx="1728788" cy="5857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ulim" pitchFamily="34" charset="-127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600">
                <a:latin typeface="Tahoma" pitchFamily="34" charset="0"/>
                <a:cs typeface="Tahoma" pitchFamily="34" charset="0"/>
              </a:rPr>
              <a:t>โปรแกรมป้องกันโรค </a:t>
            </a:r>
            <a:r>
              <a:rPr lang="en-US" sz="1600">
                <a:latin typeface="Tahoma" pitchFamily="34" charset="0"/>
                <a:cs typeface="Tahoma" pitchFamily="34" charset="0"/>
              </a:rPr>
              <a:t>16 </a:t>
            </a:r>
            <a:r>
              <a:rPr lang="th-TH" sz="1600">
                <a:latin typeface="Tahoma" pitchFamily="34" charset="0"/>
                <a:cs typeface="Tahoma" pitchFamily="34" charset="0"/>
              </a:rPr>
              <a:t>โปรแกรม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25375" y="4508500"/>
            <a:ext cx="430212" cy="230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latin typeface="Tahoma" pitchFamily="34" charset="0"/>
                <a:cs typeface="Tahoma" pitchFamily="34" charset="0"/>
              </a:rPr>
              <a:t>Public Health Laboratory</a:t>
            </a:r>
            <a:endParaRPr lang="th-TH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15731" y="4508500"/>
            <a:ext cx="677862" cy="230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งานควบคุมโรคติดต่อระหว่างประเทศ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26516" y="4508500"/>
            <a:ext cx="430213" cy="230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การเฝ้าระวังโรค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08480" y="4508500"/>
            <a:ext cx="430213" cy="230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การดูแลรักษาผู้ป่วย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15799" y="4508500"/>
            <a:ext cx="677863" cy="230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latin typeface="Tahoma" pitchFamily="34" charset="0"/>
                <a:cs typeface="Tahoma" pitchFamily="34" charset="0"/>
              </a:rPr>
              <a:t>Emergency Operations Center</a:t>
            </a:r>
            <a:endParaRPr lang="th-TH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87667" y="4508500"/>
            <a:ext cx="430213" cy="230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สื่อสารความเสี่ยง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27461" y="4508500"/>
            <a:ext cx="677863" cy="230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การสนับสนุนและการบริหารจัดการ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104072" y="4508500"/>
            <a:ext cx="430212" cy="230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การติดตามและประเมินผล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843665" y="4508500"/>
            <a:ext cx="430213" cy="230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การพัฒนากำลังคน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43397" y="5229225"/>
            <a:ext cx="430213" cy="1584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โปลิโอ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06972" y="5229225"/>
            <a:ext cx="430213" cy="1584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โรคเอดส์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72135" y="5229225"/>
            <a:ext cx="430212" cy="1584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eaLnBrk="1" hangingPunct="1">
              <a:defRPr/>
            </a:pPr>
            <a:r>
              <a:rPr lang="th-TH" sz="1600" dirty="0">
                <a:latin typeface="Tahoma" pitchFamily="34" charset="0"/>
                <a:cs typeface="Tahoma" pitchFamily="34" charset="0"/>
              </a:rPr>
              <a:t>โรคไข้เลือดออก</a:t>
            </a:r>
          </a:p>
        </p:txBody>
      </p:sp>
    </p:spTree>
    <p:extLst>
      <p:ext uri="{BB962C8B-B14F-4D97-AF65-F5344CB8AC3E}">
        <p14:creationId xmlns:p14="http://schemas.microsoft.com/office/powerpoint/2010/main" xmlns="" val="333668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th-TH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ขอบคุณครับ</a:t>
            </a:r>
            <a:endParaRPr lang="th-TH" sz="6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67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subTitle" idx="1"/>
          </p:nvPr>
        </p:nvSpPr>
        <p:spPr>
          <a:xfrm>
            <a:off x="1305697" y="310624"/>
            <a:ext cx="9144000" cy="883862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th-TH" sz="4000" b="1" dirty="0" smtClean="0">
                <a:latin typeface="Tahoma" pitchFamily="34" charset="0"/>
                <a:cs typeface="Tahoma" pitchFamily="34" charset="0"/>
              </a:rPr>
              <a:t>ความเป็นมา </a:t>
            </a:r>
            <a:r>
              <a:rPr lang="en-US" sz="4000" b="1" dirty="0" smtClean="0">
                <a:latin typeface="Tahoma" pitchFamily="34" charset="0"/>
                <a:cs typeface="Tahoma" pitchFamily="34" charset="0"/>
              </a:rPr>
              <a:t>&amp; </a:t>
            </a:r>
            <a:r>
              <a:rPr lang="th-TH" sz="4000" b="1" dirty="0" smtClean="0">
                <a:latin typeface="Tahoma" pitchFamily="34" charset="0"/>
                <a:cs typeface="Tahoma" pitchFamily="34" charset="0"/>
              </a:rPr>
              <a:t>การดำเนินงาน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05697" y="1291856"/>
            <a:ext cx="9144000" cy="5357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25000"/>
              </a:lnSpc>
              <a:buFont typeface="Wingdings" panose="05000000000000000000" pitchFamily="2" charset="2"/>
              <a:buChar char="Ø"/>
              <a:defRPr/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พรบ.โรคติดต่อ ๒๕๒๓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th-TH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ct val="125000"/>
              </a:lnSpc>
              <a:defRPr/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ต้องพัฒนา ปรับปรุงกฎหมาย ให้ทันต่อสภาวการณ์ </a:t>
            </a:r>
          </a:p>
          <a:p>
            <a:pPr algn="l">
              <a:lnSpc>
                <a:spcPct val="125000"/>
              </a:lnSpc>
              <a:defRPr/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- กฎอนามัยระหว่างประเทศ ๒๕๔๘</a:t>
            </a:r>
          </a:p>
          <a:p>
            <a:pPr marL="342900" indent="-342900" algn="l">
              <a:lnSpc>
                <a:spcPct val="125000"/>
              </a:lnSpc>
              <a:buFont typeface="Wingdings" panose="05000000000000000000" pitchFamily="2" charset="2"/>
              <a:buChar char="Ø"/>
              <a:defRPr/>
            </a:pPr>
            <a:r>
              <a:rPr lang="th-TH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พรบ. โรคติดต่อ ๒๕๕๘</a:t>
            </a:r>
            <a:r>
              <a:rPr lang="en-US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th-TH" b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ct val="125000"/>
              </a:lnSpc>
              <a:defRPr/>
            </a:pPr>
            <a:r>
              <a:rPr lang="th-TH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ประกาศในราชกิจจานุเบกษา ๘ ก.ย. ๕๘ </a:t>
            </a:r>
          </a:p>
          <a:p>
            <a:pPr algn="l">
              <a:lnSpc>
                <a:spcPct val="125000"/>
              </a:lnSpc>
              <a:defRPr/>
            </a:pPr>
            <a:r>
              <a:rPr lang="th-TH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ผลบังคับ</a:t>
            </a:r>
            <a:r>
              <a:rPr lang="en-US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ตั้งแต่ ๖ มี.ค. ๕๙ </a:t>
            </a:r>
          </a:p>
          <a:p>
            <a:pPr marL="342900" indent="-342900" algn="l">
              <a:lnSpc>
                <a:spcPct val="125000"/>
              </a:lnSpc>
              <a:buFont typeface="Wingdings" panose="05000000000000000000" pitchFamily="2" charset="2"/>
              <a:buChar char="Ø"/>
              <a:defRPr/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การดำเนินงาน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l">
              <a:lnSpc>
                <a:spcPct val="125000"/>
              </a:lnSpc>
              <a:defRPr/>
            </a:pP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คกก. ดำเนินงานรองรับ พรบ. โรคติดต่อ ๒๕๕๘</a:t>
            </a:r>
          </a:p>
          <a:p>
            <a:pPr algn="l">
              <a:lnSpc>
                <a:spcPct val="125000"/>
              </a:lnSpc>
              <a:defRPr/>
            </a:pP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สนง. เลขานุการ คณะกรรมการ ฯ</a:t>
            </a:r>
          </a:p>
          <a:p>
            <a:pPr algn="l">
              <a:lnSpc>
                <a:spcPct val="125000"/>
              </a:lnSpc>
              <a:defRPr/>
            </a:pPr>
            <a:endParaRPr lang="th-TH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ct val="125000"/>
              </a:lnSpc>
              <a:defRPr/>
            </a:pPr>
            <a:endParaRPr lang="th-TH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defRPr/>
            </a:pP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8988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1"/>
          <p:cNvSpPr>
            <a:spLocks noGrp="1"/>
          </p:cNvSpPr>
          <p:nvPr>
            <p:ph type="subTitle" idx="1"/>
          </p:nvPr>
        </p:nvSpPr>
        <p:spPr>
          <a:xfrm>
            <a:off x="1289222" y="285911"/>
            <a:ext cx="9144000" cy="883862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th-TH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การบังคับใช้ของพ.ร.บ.</a:t>
            </a:r>
          </a:p>
        </p:txBody>
      </p:sp>
      <p:sp>
        <p:nvSpPr>
          <p:cNvPr id="4" name="ตัวแทนเนื้อหา 2"/>
          <p:cNvSpPr txBox="1">
            <a:spLocks/>
          </p:cNvSpPr>
          <p:nvPr/>
        </p:nvSpPr>
        <p:spPr>
          <a:xfrm>
            <a:off x="329609" y="1856100"/>
            <a:ext cx="5690190" cy="3926589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มีทั้งหมด 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60 มาตรา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แบ่งเป็น 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 หมวด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ได้แก่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lnSpc>
                <a:spcPct val="150000"/>
              </a:lnSpc>
            </a:pP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หมวด 1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บททั่วไป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lnSpc>
                <a:spcPct val="150000"/>
              </a:lnSpc>
            </a:pP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หมวด 2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คณะกรรมการโรคติดต่อแห่งชาติ</a:t>
            </a:r>
          </a:p>
          <a:p>
            <a:pPr algn="l">
              <a:lnSpc>
                <a:spcPct val="150000"/>
              </a:lnSpc>
            </a:pP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หมวด 3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คณะกรรมการโรคติดต่อจังหวัด</a:t>
            </a:r>
          </a:p>
          <a:p>
            <a:pPr algn="l">
              <a:lnSpc>
                <a:spcPct val="150000"/>
              </a:lnSpc>
            </a:pP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หมวด 4 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คณะกรรมการโรคติดต่อกรุงเทพมหานคร</a:t>
            </a:r>
            <a:endParaRPr lang="th-TH" dirty="0"/>
          </a:p>
        </p:txBody>
      </p:sp>
      <p:sp>
        <p:nvSpPr>
          <p:cNvPr id="5" name="ตัวแทนเนื้อหา 4"/>
          <p:cNvSpPr txBox="1">
            <a:spLocks/>
          </p:cNvSpPr>
          <p:nvPr/>
        </p:nvSpPr>
        <p:spPr>
          <a:xfrm>
            <a:off x="6182832" y="1856100"/>
            <a:ext cx="5778795" cy="391595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หมวด 5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การเฝ้าระวังโรคติดต่อ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หมวด 6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การป้องกันและควบคุมโรคติดต่อ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หมวด 7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เจ้าพนักงานควบคุมโรคติดต่อ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หมวด 8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ค่าทดแทน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หมวด 9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บทกำหนดโทษ                       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และบทเฉพาะกาล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xmlns="" val="65010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1"/>
          <p:cNvSpPr>
            <a:spLocks noGrp="1"/>
          </p:cNvSpPr>
          <p:nvPr>
            <p:ph type="subTitle" idx="1"/>
          </p:nvPr>
        </p:nvSpPr>
        <p:spPr>
          <a:xfrm>
            <a:off x="1371600" y="230659"/>
            <a:ext cx="9016314" cy="930877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th-TH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โครงสร้างส่วนกลาง</a:t>
            </a:r>
            <a:endParaRPr lang="th-TH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83">
            <a:hlinkClick r:id="rId2" action="ppaction://hlinkfile"/>
          </p:cNvPr>
          <p:cNvSpPr/>
          <p:nvPr/>
        </p:nvSpPr>
        <p:spPr>
          <a:xfrm>
            <a:off x="6235055" y="3455560"/>
            <a:ext cx="2188830" cy="863600"/>
          </a:xfrm>
          <a:prstGeom prst="rect">
            <a:avLst/>
          </a:prstGeom>
          <a:solidFill>
            <a:srgbClr val="92D050"/>
          </a:solidFill>
          <a:ln w="19050"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กรมควบคุมโรค</a:t>
            </a:r>
          </a:p>
        </p:txBody>
      </p:sp>
      <p:sp>
        <p:nvSpPr>
          <p:cNvPr id="5" name="Rectangle 82">
            <a:hlinkClick r:id="rId3" action="ppaction://hlinkfile"/>
          </p:cNvPr>
          <p:cNvSpPr/>
          <p:nvPr/>
        </p:nvSpPr>
        <p:spPr>
          <a:xfrm>
            <a:off x="3983252" y="1870075"/>
            <a:ext cx="4248150" cy="857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-2286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คณะกรรมการโรคติดต่อแห่งชาติ</a:t>
            </a:r>
          </a:p>
        </p:txBody>
      </p:sp>
      <p:sp>
        <p:nvSpPr>
          <p:cNvPr id="6" name="Rectangle 80">
            <a:hlinkClick r:id="rId4" action="ppaction://hlinkfile"/>
          </p:cNvPr>
          <p:cNvSpPr/>
          <p:nvPr/>
        </p:nvSpPr>
        <p:spPr>
          <a:xfrm>
            <a:off x="861236" y="3455560"/>
            <a:ext cx="2445489" cy="863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รัฐมนตรี</a:t>
            </a:r>
          </a:p>
        </p:txBody>
      </p:sp>
      <p:sp>
        <p:nvSpPr>
          <p:cNvPr id="7" name="Rectangle 82">
            <a:hlinkClick r:id="rId5" action="ppaction://hlinkfile"/>
          </p:cNvPr>
          <p:cNvSpPr/>
          <p:nvPr/>
        </p:nvSpPr>
        <p:spPr>
          <a:xfrm>
            <a:off x="3444949" y="3455560"/>
            <a:ext cx="2626228" cy="863600"/>
          </a:xfrm>
          <a:prstGeom prst="rect">
            <a:avLst/>
          </a:prstGeom>
          <a:solidFill>
            <a:srgbClr val="FAA0F4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-2286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           ด้าน</a:t>
            </a: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วิชาการ</a:t>
            </a:r>
          </a:p>
        </p:txBody>
      </p:sp>
      <p:sp>
        <p:nvSpPr>
          <p:cNvPr id="8" name="Rectangle 83">
            <a:hlinkClick r:id="rId2" action="ppaction://hlinkfile"/>
          </p:cNvPr>
          <p:cNvSpPr/>
          <p:nvPr/>
        </p:nvSpPr>
        <p:spPr>
          <a:xfrm>
            <a:off x="8540848" y="3455560"/>
            <a:ext cx="2719018" cy="863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กระทรวงสาธารณสุข</a:t>
            </a:r>
          </a:p>
        </p:txBody>
      </p:sp>
      <p:cxnSp>
        <p:nvCxnSpPr>
          <p:cNvPr id="9" name="ตัวเชื่อมต่อตรง 11"/>
          <p:cNvCxnSpPr/>
          <p:nvPr/>
        </p:nvCxnSpPr>
        <p:spPr>
          <a:xfrm>
            <a:off x="6171125" y="2727325"/>
            <a:ext cx="0" cy="515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13"/>
          <p:cNvCxnSpPr/>
          <p:nvPr/>
        </p:nvCxnSpPr>
        <p:spPr>
          <a:xfrm>
            <a:off x="5029201" y="3242930"/>
            <a:ext cx="0" cy="2126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ตัวเชื่อมต่อตรง 15"/>
          <p:cNvCxnSpPr/>
          <p:nvPr/>
        </p:nvCxnSpPr>
        <p:spPr>
          <a:xfrm flipV="1">
            <a:off x="7669726" y="3242930"/>
            <a:ext cx="0" cy="2126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6" idx="0"/>
            <a:endCxn id="8" idx="0"/>
          </p:cNvCxnSpPr>
          <p:nvPr/>
        </p:nvCxnSpPr>
        <p:spPr>
          <a:xfrm rot="5400000" flipH="1" flipV="1">
            <a:off x="5992169" y="-452628"/>
            <a:ext cx="12700" cy="7816376"/>
          </a:xfrm>
          <a:prstGeom prst="bentConnector3">
            <a:avLst>
              <a:gd name="adj1" fmla="val 180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715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1"/>
          <p:cNvSpPr>
            <a:spLocks noGrp="1"/>
          </p:cNvSpPr>
          <p:nvPr>
            <p:ph type="subTitle" idx="1"/>
          </p:nvPr>
        </p:nvSpPr>
        <p:spPr>
          <a:xfrm>
            <a:off x="1371600" y="285911"/>
            <a:ext cx="8859795" cy="875625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th-TH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โครงสร้างส่วนจังหวัด</a:t>
            </a:r>
            <a:endParaRPr lang="th-TH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83">
            <a:hlinkClick r:id="rId2" action="ppaction://hlinkfile"/>
          </p:cNvPr>
          <p:cNvSpPr/>
          <p:nvPr/>
        </p:nvSpPr>
        <p:spPr>
          <a:xfrm>
            <a:off x="6053344" y="2668718"/>
            <a:ext cx="2188830" cy="658896"/>
          </a:xfrm>
          <a:prstGeom prst="rect">
            <a:avLst/>
          </a:prstGeom>
          <a:solidFill>
            <a:srgbClr val="92D050"/>
          </a:solidFill>
          <a:ln w="19050"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กรมควบคุมโรค</a:t>
            </a:r>
          </a:p>
        </p:txBody>
      </p:sp>
      <p:sp>
        <p:nvSpPr>
          <p:cNvPr id="5" name="Rectangle 82">
            <a:hlinkClick r:id="rId3" action="ppaction://hlinkfile"/>
          </p:cNvPr>
          <p:cNvSpPr/>
          <p:nvPr/>
        </p:nvSpPr>
        <p:spPr>
          <a:xfrm>
            <a:off x="3235703" y="1295893"/>
            <a:ext cx="4844075" cy="7455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-2286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คณะกรรมการโรคติดต่อแห่งชาติ</a:t>
            </a:r>
          </a:p>
        </p:txBody>
      </p:sp>
      <p:sp>
        <p:nvSpPr>
          <p:cNvPr id="6" name="Rectangle 80">
            <a:hlinkClick r:id="rId4" action="ppaction://hlinkfile"/>
          </p:cNvPr>
          <p:cNvSpPr/>
          <p:nvPr/>
        </p:nvSpPr>
        <p:spPr>
          <a:xfrm>
            <a:off x="636988" y="2679351"/>
            <a:ext cx="2179675" cy="6588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รัฐมนตรี</a:t>
            </a:r>
          </a:p>
        </p:txBody>
      </p:sp>
      <p:sp>
        <p:nvSpPr>
          <p:cNvPr id="7" name="Rectangle 82">
            <a:hlinkClick r:id="rId5" action="ppaction://hlinkfile"/>
          </p:cNvPr>
          <p:cNvSpPr/>
          <p:nvPr/>
        </p:nvSpPr>
        <p:spPr>
          <a:xfrm>
            <a:off x="3082477" y="2685700"/>
            <a:ext cx="2456121" cy="641913"/>
          </a:xfrm>
          <a:prstGeom prst="rect">
            <a:avLst/>
          </a:prstGeom>
          <a:solidFill>
            <a:srgbClr val="FAA0F4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-2286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           ด้าน</a:t>
            </a: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วิชาการ</a:t>
            </a:r>
          </a:p>
        </p:txBody>
      </p:sp>
      <p:sp>
        <p:nvSpPr>
          <p:cNvPr id="8" name="Rectangle 83">
            <a:hlinkClick r:id="rId2" action="ppaction://hlinkfile"/>
          </p:cNvPr>
          <p:cNvSpPr/>
          <p:nvPr/>
        </p:nvSpPr>
        <p:spPr>
          <a:xfrm>
            <a:off x="8454834" y="2668718"/>
            <a:ext cx="2719018" cy="6588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กระทรวงสาธารณสุข</a:t>
            </a:r>
          </a:p>
        </p:txBody>
      </p:sp>
      <p:cxnSp>
        <p:nvCxnSpPr>
          <p:cNvPr id="9" name="ตัวเชื่อมต่อหักมุม 8"/>
          <p:cNvCxnSpPr/>
          <p:nvPr/>
        </p:nvCxnSpPr>
        <p:spPr>
          <a:xfrm rot="5400000" flipH="1" flipV="1">
            <a:off x="5745374" y="-1315187"/>
            <a:ext cx="12700" cy="7967810"/>
          </a:xfrm>
          <a:prstGeom prst="bentConnector3">
            <a:avLst>
              <a:gd name="adj1" fmla="val 180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10"/>
          <p:cNvCxnSpPr/>
          <p:nvPr/>
        </p:nvCxnSpPr>
        <p:spPr>
          <a:xfrm>
            <a:off x="4666729" y="2466721"/>
            <a:ext cx="0" cy="2126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ตัวเชื่อมต่อตรง 11"/>
          <p:cNvCxnSpPr/>
          <p:nvPr/>
        </p:nvCxnSpPr>
        <p:spPr>
          <a:xfrm flipV="1">
            <a:off x="7147759" y="2456088"/>
            <a:ext cx="0" cy="2126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82">
            <a:hlinkClick r:id="rId3" action="ppaction://hlinkfile"/>
          </p:cNvPr>
          <p:cNvSpPr/>
          <p:nvPr/>
        </p:nvSpPr>
        <p:spPr>
          <a:xfrm>
            <a:off x="3410477" y="3710752"/>
            <a:ext cx="4786250" cy="5528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3399FF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-2286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คณะกรรมการโรคติดต่อจังหวัด/</a:t>
            </a:r>
            <a:r>
              <a:rPr lang="th-TH" sz="20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กทม</a:t>
            </a:r>
            <a:endParaRPr lang="th-TH" sz="20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83">
            <a:hlinkClick r:id="rId2" action="ppaction://hlinkfile"/>
          </p:cNvPr>
          <p:cNvSpPr/>
          <p:nvPr/>
        </p:nvSpPr>
        <p:spPr>
          <a:xfrm>
            <a:off x="5796423" y="4678319"/>
            <a:ext cx="2581067" cy="66811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คณะทำงานประจำ</a:t>
            </a:r>
            <a:b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ช่องทางเข้าออก</a:t>
            </a:r>
          </a:p>
        </p:txBody>
      </p:sp>
      <p:sp>
        <p:nvSpPr>
          <p:cNvPr id="14" name="Rectangle 80">
            <a:hlinkClick r:id="rId4" action="ppaction://hlinkfile"/>
          </p:cNvPr>
          <p:cNvSpPr/>
          <p:nvPr/>
        </p:nvSpPr>
        <p:spPr>
          <a:xfrm>
            <a:off x="530663" y="4678319"/>
            <a:ext cx="2419355" cy="6681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เจ้าพนักงานควบคุมโรคติดต่อ</a:t>
            </a:r>
          </a:p>
        </p:txBody>
      </p:sp>
      <p:sp>
        <p:nvSpPr>
          <p:cNvPr id="15" name="Rectangle 82">
            <a:hlinkClick r:id="rId5" action="ppaction://hlinkfile"/>
          </p:cNvPr>
          <p:cNvSpPr/>
          <p:nvPr/>
        </p:nvSpPr>
        <p:spPr>
          <a:xfrm>
            <a:off x="3235703" y="4678319"/>
            <a:ext cx="2316162" cy="6681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หน่วยปฏิบัติการควบคุมโรคติดต่อ</a:t>
            </a:r>
          </a:p>
        </p:txBody>
      </p:sp>
      <p:sp>
        <p:nvSpPr>
          <p:cNvPr id="16" name="Rectangle 83">
            <a:hlinkClick r:id="rId2" action="ppaction://hlinkfile"/>
          </p:cNvPr>
          <p:cNvSpPr/>
          <p:nvPr/>
        </p:nvSpPr>
        <p:spPr>
          <a:xfrm>
            <a:off x="8471296" y="4678319"/>
            <a:ext cx="2702555" cy="6681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ผู้ว่าราชการจังหวัด</a:t>
            </a:r>
          </a:p>
        </p:txBody>
      </p:sp>
      <p:sp>
        <p:nvSpPr>
          <p:cNvPr id="17" name="Rectangle 83">
            <a:hlinkClick r:id="rId2" action="ppaction://hlinkfile"/>
          </p:cNvPr>
          <p:cNvSpPr/>
          <p:nvPr/>
        </p:nvSpPr>
        <p:spPr>
          <a:xfrm>
            <a:off x="4650794" y="5600467"/>
            <a:ext cx="4897724" cy="8651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เจ้าพนักงานควบคุม</a:t>
            </a: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โรคติดต่อประจำ</a:t>
            </a: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ด่านควบคุม</a:t>
            </a: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โรคติดต่อระหว่าง</a:t>
            </a:r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ประเทศ</a:t>
            </a:r>
          </a:p>
        </p:txBody>
      </p:sp>
      <p:cxnSp>
        <p:nvCxnSpPr>
          <p:cNvPr id="18" name="ตัวเชื่อมต่อตรง 20"/>
          <p:cNvCxnSpPr>
            <a:endCxn id="12" idx="0"/>
          </p:cNvCxnSpPr>
          <p:nvPr/>
        </p:nvCxnSpPr>
        <p:spPr>
          <a:xfrm>
            <a:off x="5796423" y="2381657"/>
            <a:ext cx="7179" cy="13290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23"/>
          <p:cNvCxnSpPr/>
          <p:nvPr/>
        </p:nvCxnSpPr>
        <p:spPr>
          <a:xfrm flipV="1">
            <a:off x="5796423" y="2041451"/>
            <a:ext cx="0" cy="4252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หักมุม 25"/>
          <p:cNvCxnSpPr>
            <a:stCxn id="14" idx="0"/>
            <a:endCxn id="16" idx="0"/>
          </p:cNvCxnSpPr>
          <p:nvPr/>
        </p:nvCxnSpPr>
        <p:spPr>
          <a:xfrm rot="5400000" flipH="1" flipV="1">
            <a:off x="5781457" y="637203"/>
            <a:ext cx="12700" cy="8082233"/>
          </a:xfrm>
          <a:prstGeom prst="bentConnector3">
            <a:avLst>
              <a:gd name="adj1" fmla="val 180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7"/>
          <p:cNvCxnSpPr>
            <a:stCxn id="15" idx="0"/>
          </p:cNvCxnSpPr>
          <p:nvPr/>
        </p:nvCxnSpPr>
        <p:spPr>
          <a:xfrm flipV="1">
            <a:off x="4393784" y="4476307"/>
            <a:ext cx="0" cy="20201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ตัวเชื่อมต่อตรง 29"/>
          <p:cNvCxnSpPr>
            <a:stCxn id="13" idx="0"/>
          </p:cNvCxnSpPr>
          <p:nvPr/>
        </p:nvCxnSpPr>
        <p:spPr>
          <a:xfrm flipH="1" flipV="1">
            <a:off x="7086956" y="4476307"/>
            <a:ext cx="1" cy="20201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ตัวเชื่อมต่อตรง 31"/>
          <p:cNvCxnSpPr>
            <a:stCxn id="17" idx="0"/>
          </p:cNvCxnSpPr>
          <p:nvPr/>
        </p:nvCxnSpPr>
        <p:spPr>
          <a:xfrm flipV="1">
            <a:off x="7099656" y="5346435"/>
            <a:ext cx="0" cy="25403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ตัวเชื่อมต่อตรง 34"/>
          <p:cNvCxnSpPr>
            <a:stCxn id="12" idx="2"/>
          </p:cNvCxnSpPr>
          <p:nvPr/>
        </p:nvCxnSpPr>
        <p:spPr>
          <a:xfrm>
            <a:off x="5803602" y="4263645"/>
            <a:ext cx="0" cy="21266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922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22173" y="252959"/>
            <a:ext cx="9144000" cy="1308627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th-TH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โครงสร้างคณะกรรมการ</a:t>
            </a:r>
            <a:br>
              <a:rPr lang="th-TH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ตามพระราชบัญญัติโรคติดต่อ พ.ศ.2558</a:t>
            </a:r>
            <a:endParaRPr lang="th-TH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216604" y="2084806"/>
            <a:ext cx="3786214" cy="4001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คณะกรรมการโรคติดต่อแห่งชาติ</a:t>
            </a:r>
          </a:p>
        </p:txBody>
      </p:sp>
      <p:sp>
        <p:nvSpPr>
          <p:cNvPr id="4" name="Rectangle 3"/>
          <p:cNvSpPr/>
          <p:nvPr/>
        </p:nvSpPr>
        <p:spPr>
          <a:xfrm>
            <a:off x="4216604" y="2513434"/>
            <a:ext cx="3786214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รมว.สธ                 ประธานคณะกรรมการ อธิบดีกรมควบคุมโรค       กรรมการและเลขานุการ</a:t>
            </a:r>
            <a:endParaRPr lang="th-TH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008" y="3853017"/>
            <a:ext cx="3786214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คณะกรรมการโรคติดต่อจังหวัด</a:t>
            </a:r>
          </a:p>
        </p:txBody>
      </p:sp>
      <p:sp>
        <p:nvSpPr>
          <p:cNvPr id="6" name="Rectangle 5"/>
          <p:cNvSpPr/>
          <p:nvPr/>
        </p:nvSpPr>
        <p:spPr>
          <a:xfrm>
            <a:off x="1785008" y="4231547"/>
            <a:ext cx="3786214" cy="81510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ผู้ว่าราชการจังหวัด            ประธานคณะกรรมการ </a:t>
            </a:r>
            <a:r>
              <a:rPr lang="th-TH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นายแพทย์สาธารณสุขจังหวัด  กรรมการและเลขานุการ</a:t>
            </a:r>
            <a:endParaRPr lang="th-TH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5496" y="3867926"/>
            <a:ext cx="392909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คณะกรรมการโรคติดต่อกรุงเทพมหานคร</a:t>
            </a:r>
          </a:p>
        </p:txBody>
      </p:sp>
      <p:sp>
        <p:nvSpPr>
          <p:cNvPr id="8" name="Rectangle 7"/>
          <p:cNvSpPr/>
          <p:nvPr/>
        </p:nvSpPr>
        <p:spPr>
          <a:xfrm>
            <a:off x="6645496" y="4237257"/>
            <a:ext cx="3929090" cy="81859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ผู้ว่าราชการกรุงเทพมหานคร   ประธานคณะกรรมการ</a:t>
            </a:r>
          </a:p>
          <a:p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ผู้อำนวยการสำนักอนามัย   กรรมการและเลขานุการ</a:t>
            </a:r>
            <a:endParaRPr lang="th-TH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5232" y="5511000"/>
            <a:ext cx="4429156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คณะทำงานประจำช่องทางเข้าออก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5232" y="5868190"/>
            <a:ext cx="4429156" cy="7858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ขรก.ที่รับผิดชอบช่องทางเข้าออก    ประธานคณะทำงาน  </a:t>
            </a:r>
          </a:p>
          <a:p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จพง.ควบคุมโรคที่รับผิดชอบ       คณะทำงานและลขานุการ</a:t>
            </a:r>
            <a:endParaRPr lang="th-TH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7712" y="5725314"/>
            <a:ext cx="2638864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หน่วยปฏิบัติการควบคุมโรคติดต่อ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อย่างน้อยอำเภอละ 1 หน่วย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752257" y="5055850"/>
            <a:ext cx="0" cy="6694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5" idx="0"/>
            <a:endCxn id="7" idx="0"/>
          </p:cNvCxnSpPr>
          <p:nvPr/>
        </p:nvCxnSpPr>
        <p:spPr>
          <a:xfrm rot="16200000" flipH="1">
            <a:off x="6136623" y="1394508"/>
            <a:ext cx="14909" cy="4931926"/>
          </a:xfrm>
          <a:prstGeom prst="bentConnector3">
            <a:avLst>
              <a:gd name="adj1" fmla="val -15333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09711" y="3299252"/>
            <a:ext cx="0" cy="3089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3"/>
          </p:cNvCxnSpPr>
          <p:nvPr/>
        </p:nvCxnSpPr>
        <p:spPr>
          <a:xfrm>
            <a:off x="5571222" y="4639100"/>
            <a:ext cx="269405" cy="871900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8" idx="1"/>
          </p:cNvCxnSpPr>
          <p:nvPr/>
        </p:nvCxnSpPr>
        <p:spPr>
          <a:xfrm rot="10800000" flipV="1">
            <a:off x="6326660" y="4646554"/>
            <a:ext cx="318837" cy="864446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5618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0940" y="1779378"/>
            <a:ext cx="9144000" cy="213114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4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องค์ประกอบและอำนาจหน้าที่คณะกรรมการ</a:t>
            </a:r>
          </a:p>
          <a:p>
            <a:r>
              <a:rPr lang="th-TH" sz="4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ตามพรบ.โรคติดต่อ พ.ศ.2558</a:t>
            </a:r>
            <a:endParaRPr lang="th-TH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07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2752</Words>
  <Application>Microsoft Office PowerPoint</Application>
  <PresentationFormat>กำหนดเอง</PresentationFormat>
  <Paragraphs>517</Paragraphs>
  <Slides>35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35</vt:i4>
      </vt:variant>
    </vt:vector>
  </HeadingPairs>
  <TitlesOfParts>
    <vt:vector size="36" baseType="lpstr">
      <vt:lpstr>Custom Design</vt:lpstr>
      <vt:lpstr>นโยบาย ระบบ แนวทางปฏิบัติ และแผนปฏิบัติการ ในการเฝ้าระวัง ป้องกัน และควบคุมโรคติดต่อ ตามพระราชบัญญัติ โรคติดต่อ พ.ศ.2558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  <vt:lpstr>ภาพนิ่ง 21</vt:lpstr>
      <vt:lpstr>ภาพนิ่ง 22</vt:lpstr>
      <vt:lpstr>ภาพนิ่ง 23</vt:lpstr>
      <vt:lpstr>ภาพนิ่ง 24</vt:lpstr>
      <vt:lpstr>ภาพนิ่ง 25</vt:lpstr>
      <vt:lpstr>ภาพนิ่ง 26</vt:lpstr>
      <vt:lpstr>ภาพนิ่ง 27</vt:lpstr>
      <vt:lpstr>ภาพนิ่ง 28</vt:lpstr>
      <vt:lpstr>ภาพนิ่ง 29</vt:lpstr>
      <vt:lpstr>ภาพนิ่ง 30</vt:lpstr>
      <vt:lpstr>ภาพนิ่ง 31</vt:lpstr>
      <vt:lpstr>ภาพนิ่ง 32</vt:lpstr>
      <vt:lpstr>ภาพนิ่ง 33</vt:lpstr>
      <vt:lpstr>ภาพนิ่ง 34</vt:lpstr>
      <vt:lpstr>ภาพนิ่ง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นโยบาย ระบบ แนวทางปฏิบัติ  และแผนปฏิบัติการ ในการเฝ้าระวัง ป้องกัน และควบคุมโรคติดต่อ ตามพระราชบัญญัติ โรคติดต่อ พ.ศ.2558</dc:title>
  <dc:creator>newuser</dc:creator>
  <cp:lastModifiedBy>KKD Windows 7 V.3</cp:lastModifiedBy>
  <cp:revision>49</cp:revision>
  <cp:lastPrinted>2016-01-06T07:23:07Z</cp:lastPrinted>
  <dcterms:created xsi:type="dcterms:W3CDTF">2015-12-30T04:40:25Z</dcterms:created>
  <dcterms:modified xsi:type="dcterms:W3CDTF">2016-01-07T04:50:18Z</dcterms:modified>
</cp:coreProperties>
</file>