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8" r:id="rId3"/>
    <p:sldId id="257" r:id="rId4"/>
    <p:sldId id="260" r:id="rId5"/>
    <p:sldId id="261" r:id="rId6"/>
    <p:sldId id="262" r:id="rId7"/>
    <p:sldId id="273" r:id="rId8"/>
    <p:sldId id="268" r:id="rId9"/>
    <p:sldId id="272" r:id="rId10"/>
    <p:sldId id="269" r:id="rId11"/>
    <p:sldId id="270" r:id="rId12"/>
    <p:sldId id="275" r:id="rId13"/>
    <p:sldId id="276" r:id="rId14"/>
    <p:sldId id="277" r:id="rId15"/>
    <p:sldId id="271" r:id="rId16"/>
    <p:sldId id="263" r:id="rId17"/>
    <p:sldId id="264" r:id="rId18"/>
    <p:sldId id="265" r:id="rId19"/>
    <p:sldId id="266" r:id="rId20"/>
    <p:sldId id="267" r:id="rId21"/>
    <p:sldId id="278" r:id="rId22"/>
    <p:sldId id="279" r:id="rId23"/>
    <p:sldId id="280" r:id="rId24"/>
    <p:sldId id="281" r:id="rId25"/>
    <p:sldId id="283" r:id="rId2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64"/>
    </p:cViewPr>
  </p:sorter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69003-A1E4-47FA-BA4C-31FE9880768E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E88CE-99D3-48F6-A50E-E636379B79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3499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698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101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873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493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016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964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923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80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234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345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681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63DDE-2A80-4177-B5CC-641EE8B328BD}" type="datetimeFigureOut">
              <a:rPr lang="th-TH" smtClean="0"/>
              <a:t>19/07/60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A3A51-800C-469B-89CE-AB0B8561CD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862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40292"/>
            <a:ext cx="9144000" cy="238760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ข้อกำหนดการรับวัคซีนของซาอูดิอารเบีย</a:t>
            </a:r>
            <a:br>
              <a:rPr lang="th-TH" sz="40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th-TH" sz="40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สำหรับผู้ประกอบพิธีฮัจย์และอุมเราะฮฺ</a:t>
            </a:r>
            <a:endParaRPr lang="th-TH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0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โรคกาฬหลัง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แอ่น </a:t>
            </a:r>
            <a:r>
              <a:rPr lang="en-US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การติดต่อ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หายใจเอาละอองเสมหะเข้าไป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ไอ จามรดกัน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อยู่ร่วมกับผู้ป่วยในห้องเดียวกัน ใช้ภาชนะร่วมกัน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ระยะฟักตัว </a:t>
            </a: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</a:t>
            </a: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10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วัน</a:t>
            </a:r>
            <a:endParaRPr lang="th-TH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5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โรคกาฬหลัง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แอ่น </a:t>
            </a:r>
            <a:r>
              <a:rPr lang="en-US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อาการ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682" y="1610472"/>
            <a:ext cx="10515600" cy="4351338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อาการกลุ่มเยื่อหุ้มสมองอักเสบ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80 – 85% </a:t>
            </a:r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ของผู้ป่วยทั้งหมด </a:t>
            </a: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5-10% </a:t>
            </a:r>
            <a:r>
              <a:rPr lang="th-TH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ตาย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th-TH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ไข้สูง </a:t>
            </a:r>
          </a:p>
          <a:p>
            <a:pPr lvl="1"/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คอแข็ง</a:t>
            </a:r>
          </a:p>
          <a:p>
            <a:pPr lvl="1"/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ปวดศรีษะ มึนงง สับสน</a:t>
            </a:r>
          </a:p>
          <a:p>
            <a:pPr lvl="1"/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อาเจียน</a:t>
            </a:r>
          </a:p>
          <a:p>
            <a:pPr lvl="1"/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ชักหลังแอ่น</a:t>
            </a:r>
          </a:p>
          <a:p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อาการกลุ่มเชื้อเข้ากระแสเลือด </a:t>
            </a:r>
            <a:r>
              <a:rPr lang="en-US" sz="2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19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– 15% </a:t>
            </a:r>
            <a:r>
              <a:rPr lang="th-TH" sz="2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ของ</a:t>
            </a:r>
            <a:r>
              <a:rPr lang="th-TH" sz="2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ผู้ป่วยทั้งหมด </a:t>
            </a:r>
            <a:r>
              <a:rPr lang="en-US" sz="2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70% </a:t>
            </a:r>
            <a:r>
              <a:rPr lang="th-TH" sz="2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ตาย</a:t>
            </a:r>
            <a:r>
              <a:rPr lang="en-US" sz="2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th-TH" sz="32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ไข้สูง หนาวสั่น</a:t>
            </a:r>
          </a:p>
          <a:p>
            <a:pPr lvl="1"/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ปวดเมื่อยตามกล้ามเนื้อ ตามข้อ</a:t>
            </a:r>
          </a:p>
          <a:p>
            <a:pPr lvl="1"/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มีจุด หรือจ้ำเลือดออกตามผิวหนังและอวัยวะต่าง</a:t>
            </a:r>
            <a:endParaRPr lang="th-TH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อาการของกลุ่มที่มีเยื่อหุ้มสมองอักเสบ</a:t>
            </a:r>
            <a:endParaRPr lang="th-TH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577" y="1580836"/>
            <a:ext cx="4984376" cy="5205903"/>
          </a:xfrm>
        </p:spPr>
      </p:pic>
    </p:spTree>
    <p:extLst>
      <p:ext uri="{BB962C8B-B14F-4D97-AF65-F5344CB8AC3E}">
        <p14:creationId xmlns:p14="http://schemas.microsoft.com/office/powerpoint/2010/main" val="34627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ลักษณะชักหลังแอ่นในเด็ก                      จุดเลือดออกในเนื้อสมอง</a:t>
            </a:r>
            <a:endParaRPr lang="th-TH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425" y="1751155"/>
            <a:ext cx="3732958" cy="37329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95" y="1751155"/>
            <a:ext cx="5095327" cy="370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จ้ำเลือดใต้ผิวหนัง</a:t>
            </a:r>
            <a:endParaRPr lang="th-TH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031" y="4690174"/>
            <a:ext cx="2571750" cy="17240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180" y="4690175"/>
            <a:ext cx="2714625" cy="1724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61" y="1439676"/>
            <a:ext cx="44767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โรคกาฬหลัง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แอ่น </a:t>
            </a:r>
            <a:r>
              <a:rPr lang="en-US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การป้องกัน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8378"/>
            <a:ext cx="10515600" cy="4351338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ก่อนออกเดินทาง 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รับการฉีดวัคซีนรวม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ชนิดในเข็มเดียวกัน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(A C Y W)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อย่างน้อย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วันก่อนการเดินทาง และไม่เกิน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ปี จากการฉีดครั้งก่อน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Manectra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Menumune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th-TH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>
              <a:buNone/>
            </a:pPr>
            <a:endParaRPr lang="th-TH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เมื่อมีผู้ป่วย</a:t>
            </a:r>
          </a:p>
          <a:p>
            <a:pPr lvl="2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รีบแจ้งเจ้าหน้าที่ และส่งผู้ป่วยรับการรักษาในโรงพยาบาล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ของ ซา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อูดิอารเบีย</a:t>
            </a:r>
          </a:p>
          <a:p>
            <a:pPr lvl="2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ทำลายเชื้อเครื่องใช้ และภาชนะของผู้ป่วย</a:t>
            </a:r>
          </a:p>
          <a:p>
            <a:pPr lvl="2"/>
            <a:endParaRPr lang="th-TH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02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ไข้หวัดใหญ่ตามฤดูกาล</a:t>
            </a:r>
            <a:endParaRPr lang="th-TH" sz="36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เป็นปัญหาสาธารณสุขที่สำคัญ ที่ก่อให้เกิดอารรุนแรงถึงเสียชีวิตได้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ติดต่อง่าย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ระยะฟักตัวสั้น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เปลี่ยนสายพันธุ์ไปเรื่อยๆ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(มี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กลุ่ม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A, B, C)</a:t>
            </a:r>
            <a:endParaRPr lang="th-TH" sz="32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การป้องกันที่ได้ผลดีที่สุดคือรับการฉีดวัคซีน ซึ่งต้องเปลี่ยนไปตามสายพันธุ์ในแต่ละฤดูกาล</a:t>
            </a:r>
            <a:endParaRPr lang="th-TH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558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ไข้หวัดใหญ่ตาม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ฤดูกาล </a:t>
            </a:r>
            <a:r>
              <a:rPr lang="en-US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การติดต่อ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1814"/>
            <a:ext cx="10515600" cy="3678704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ติดต่อง่าย แพร่กระจายรวดเร็ว ในที่ๆอยู่รวมกันหนาแน่น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ละอองเสมหะ น้ำลายของผู้ป่วยที่มีเชื้อ กระจายในอากาศ                    ผู้อยู่ใกล้หายใจเข้าไป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ติดต่อได้ทางมือที่เปื้อนเชื้อไวรัส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ป้องกันการกระจายเชื้อโรคด้วยการปิดปากด้วยทิชชู เวลาไอ หรือจาม</a:t>
            </a:r>
            <a:endParaRPr lang="th-TH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3553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ไข้หวัดใหญ่ตาม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ฤดูกาล </a:t>
            </a:r>
            <a:r>
              <a:rPr lang="en-US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64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กลุ่มเสี่ยงที่มักมีอาการ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รุนแรงเมื่อป่วย</a:t>
            </a:r>
            <a:endParaRPr lang="th-TH" sz="32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หญิงมีครรภ์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เด็กอายุ </a:t>
            </a:r>
            <a:r>
              <a:rPr lang="en-US" sz="2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– 59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เดือน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คนสูงอายุ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65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ปีข้นไป)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ผู้ป่วยเรื้อรัง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HIV/AIDS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หืด โรคหัวใจ หรือทางเดินหายใจเรื้อรัง) </a:t>
            </a:r>
          </a:p>
          <a:p>
            <a:endParaRPr lang="th-TH" sz="32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กลุ่มเสี่ยงต่อการติดเชื้อ</a:t>
            </a:r>
            <a:endParaRPr lang="th-TH" sz="32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เจ้าหน้าทีที่ให้การรักษาพยาบาล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ผู้ที่อยู่ในที่แออัด หนาแน่น</a:t>
            </a:r>
          </a:p>
          <a:p>
            <a:endParaRPr lang="th-TH" sz="32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th-TH" sz="32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964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ไข้หวัดใหญ่ตาม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ฤดูกาล </a:t>
            </a:r>
            <a:r>
              <a:rPr lang="en-US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ระยะฟักตัว และ อาการ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8378"/>
            <a:ext cx="10515600" cy="4351338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ระยะตั้งแต่รับเชื้อจนเกิดอาการ ประมาณ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วัน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มีไข้สูงเฉียบพลัน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ไอแห้งๆ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ปวดศรีษะ ปวดเมื่อยตามตัว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เจ็บคอ น้ำมูกไหล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อาจมีอาการไอรุนแรง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สัปดาห์ หรือนานกว่า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กลุ่มเสี่ยงอาจมีอาการรุนแรงจนถึงเสียชีวิต</a:t>
            </a:r>
            <a:endParaRPr lang="th-TH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6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608" y="649224"/>
            <a:ext cx="8558784" cy="555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46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438"/>
            <a:ext cx="10515600" cy="1325563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ไข้หวัดใหญ่ตาม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ฤดูกาล </a:t>
            </a:r>
            <a:r>
              <a:rPr lang="en-US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การป้องกัน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628964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ก่อนออกเดินทาง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ฉีดวัคซีนไข้หวัดใหญ่ (กลุ่มเสี่ยงควรฉีดทุกปี)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ผลคุ้มกันในผู้สูงอายุจะต่ำกว่ากลุ่มอายุอื่น แต่ช่วยลดอัตราความรุนแรง ลงได้ประมาณ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60%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วัคซีนที่ใช้เอง ภายในปี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2563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เมื่อมีผู้ป่วย</a:t>
            </a:r>
            <a:endParaRPr lang="th-TH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แยกผู้ป่วยเพื่อรับการรักษา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แยกเครื่องนุ่งห่มเครื่องใช้ ทำลายเชื้อด้วยการต้มหรือน้ำยาฆ่าเชื้อ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สวมใส่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mask </a:t>
            </a:r>
            <a:endParaRPr lang="th-TH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ล้างมือด้วยสบู่บ่อยๆ</a:t>
            </a:r>
          </a:p>
          <a:p>
            <a:endParaRPr lang="th-TH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269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ปัญหาการรับวัคซีนป้องกันโรคของมุสลิม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ไข้ทรพิษ</a:t>
            </a:r>
          </a:p>
          <a:p>
            <a:pPr lvl="1"/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ผู้ป่วยรายสุดท้ายในประเทศไทย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ปัตตานี ปี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2505</a:t>
            </a:r>
            <a:endParaRPr lang="en-US" sz="20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ผู้ป่วยราย</a:t>
            </a:r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สุดท้ายของโลก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โซมาเลีย ปี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2520</a:t>
            </a:r>
          </a:p>
          <a:p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th-TH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โปลิโอ</a:t>
            </a:r>
          </a:p>
          <a:p>
            <a:pPr lvl="1"/>
            <a:r>
              <a:rPr lang="th-TH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ผู้ป่วยราย</a:t>
            </a:r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สุดท้ายของ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SEA – </a:t>
            </a:r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อินโดนีเซีย ปี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2538</a:t>
            </a:r>
          </a:p>
          <a:p>
            <a:pPr lvl="1"/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</a:t>
            </a:r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ประเทศที่ยังพบผู้ป่วย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อัฟกานิสถาน ปากีสถาน ไนจีเรีย</a:t>
            </a:r>
          </a:p>
          <a:p>
            <a:endParaRPr lang="th-TH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th-TH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ไข้กาฬหลังแอ่น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หลายประเทศเป็นประเทศมุสลิมในอาฟริกา</a:t>
            </a:r>
            <a:endParaRPr lang="th-TH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839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สาเหตุ</a:t>
            </a:r>
          </a:p>
          <a:p>
            <a:pPr marL="0" indent="0">
              <a:buNone/>
            </a:pPr>
            <a:endParaRPr lang="th-TH" sz="32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ความครอบคลุมการรับวัคซีนต่ำ 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ไม่แน่ใจว่าวัคซีนฮา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ล้าล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ไม่แน่ใจว่าวัคซีนปลอดภัย</a:t>
            </a:r>
            <a:endParaRPr lang="th-TH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เข้าใจผิดๆ เรื่องก้อดอ ก้อดัร</a:t>
            </a:r>
            <a:endParaRPr lang="th-TH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เกิดความระแวงว่า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จะเป็นยาคุมกำเนิด</a:t>
            </a:r>
            <a:endParaRPr lang="th-TH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ปัญหาการรับวัคซีนป้องกันโรคของมุสลิม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737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490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คำตัดสินขององค์กร</a:t>
            </a: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อิสลาม และสาธารณสุข</a:t>
            </a:r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th-TH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เกี่ยวกับส่วนประกอบของอาหารและยา</a:t>
            </a:r>
            <a:endParaRPr lang="th-TH" sz="320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7461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Islamic Medical Science Org. (</a:t>
            </a:r>
            <a:r>
              <a:rPr lang="en-US" sz="24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Kuwait</a:t>
            </a:r>
            <a:r>
              <a:rPr lang="en-US" sz="24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), </a:t>
            </a:r>
            <a:r>
              <a:rPr lang="en-US" sz="2400" b="1" dirty="0" err="1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Majmaa</a:t>
            </a:r>
            <a:r>
              <a:rPr lang="en-US" sz="24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Fiqhul</a:t>
            </a:r>
            <a:r>
              <a:rPr lang="en-US" sz="24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Islam (Saudi Arabia), WHO EMRO (Egypt), on 22-24 May 1995: </a:t>
            </a:r>
            <a:r>
              <a:rPr lang="th-TH" sz="24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มีมติต่อไปนี้</a:t>
            </a:r>
          </a:p>
          <a:p>
            <a:pPr lvl="1"/>
            <a:r>
              <a:rPr lang="th-TH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ข้อ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6: </a:t>
            </a:r>
            <a:r>
              <a:rPr lang="th-TH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ผลิตภัณฑ์อาหารที่มีส่วนประกอบของมันหมูที่ยังมิได้มีการแปรสภาพ ไม่อนุมัติให้รับประทาน</a:t>
            </a:r>
          </a:p>
          <a:p>
            <a:pPr lvl="1"/>
            <a:r>
              <a:rPr lang="th-TH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ข้อ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8: </a:t>
            </a:r>
            <a:r>
              <a:rPr lang="th-TH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สารอย่างหนึ่งที่ไม่หะลาลเมื่อผ่านขบวนการเปลี่ยนสภาพเป็นสารอีกอย่างหนึ่งที่มีคุณสมบัติต่างกัน (อิส</a:t>
            </a:r>
            <a:r>
              <a:rPr lang="th-TH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ติฮาละฮฺ) </a:t>
            </a:r>
            <a:r>
              <a:rPr lang="th-TH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ถือเป็นสิ่งอนุมัติ ตามบัญญัติอิสลาม – ดังนั้น</a:t>
            </a:r>
          </a:p>
          <a:p>
            <a:pPr lvl="2"/>
            <a:r>
              <a:rPr lang="th-TH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เจลาตินที่สังเคราะห์จากชิ้นส่วนของสัตว์ที่ไม่หะ</a:t>
            </a:r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ล้าล </a:t>
            </a:r>
            <a:r>
              <a:rPr lang="th-TH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ถือว่าตอฮิร อนุญาตให้ใช้ได้</a:t>
            </a:r>
          </a:p>
          <a:p>
            <a:pPr lvl="2"/>
            <a:r>
              <a:rPr lang="th-TH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สบู่ที่มีส่วนประกอบของไขมันจากสัตว์ไม่หะลาลแต่ผ่านขบวนการ อิส</a:t>
            </a:r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ติฮาละฮฺแล้ว </a:t>
            </a:r>
            <a:r>
              <a:rPr lang="th-TH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ถือว่าอนุมัติให้ใช้ได้</a:t>
            </a:r>
          </a:p>
          <a:p>
            <a:pPr lvl="2"/>
            <a:r>
              <a:rPr lang="th-TH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เนย</a:t>
            </a:r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แข็ง</a:t>
            </a:r>
            <a:r>
              <a:rPr lang="th-TH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ที่มีส่วนประกอบของไขมันจากสัตว์ไม่หะ</a:t>
            </a:r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ลาลไม่อนุมัติให้ใช้</a:t>
            </a:r>
            <a:endParaRPr lang="th-TH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2"/>
            <a:r>
              <a:rPr lang="th-TH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ขี้ผึ้ง ครีม เครื่องสำอาง ที่มีส่วนประกอบของไขมันหมูไม่อนุมัติให้ใช้ยกเว้นจะแน่ใจว่าได้ผ่านขบวนการอิสติหะลาลแล้ว </a:t>
            </a:r>
          </a:p>
        </p:txBody>
      </p:sp>
    </p:spTree>
    <p:extLst>
      <p:ext uri="{BB962C8B-B14F-4D97-AF65-F5344CB8AC3E}">
        <p14:creationId xmlns:p14="http://schemas.microsoft.com/office/powerpoint/2010/main" val="295767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2881313" y="928688"/>
            <a:ext cx="6286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B8563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E5B7B1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AE" sz="3600" b="1">
                <a:latin typeface="Arial" panose="020B0604020202020204" pitchFamily="34" charset="0"/>
                <a:cs typeface="Times New Roman" panose="02020603050405020304" pitchFamily="18" charset="0"/>
              </a:rPr>
              <a:t>لَقَدْ خَلَقْنَا الْإِنْسَانَ فِي أَحْسَنِ تَقْوِيمٍ</a:t>
            </a:r>
            <a:endParaRPr lang="th-TH" sz="3600" b="1">
              <a:latin typeface="Arial" panose="020B0604020202020204" pitchFamily="34" charset="0"/>
            </a:endParaRPr>
          </a:p>
        </p:txBody>
      </p:sp>
      <p:sp>
        <p:nvSpPr>
          <p:cNvPr id="40963" name="TextBox 6"/>
          <p:cNvSpPr txBox="1">
            <a:spLocks noChangeArrowheads="1"/>
          </p:cNvSpPr>
          <p:nvPr/>
        </p:nvSpPr>
        <p:spPr bwMode="auto">
          <a:xfrm>
            <a:off x="3238500" y="1785938"/>
            <a:ext cx="5500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B8563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E5B7B1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th-TH" b="1" dirty="0">
                <a:latin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altLang="ja-JP" b="1" dirty="0">
                <a:latin typeface="Tahoma" panose="020B0604030504040204" pitchFamily="34" charset="0"/>
                <a:cs typeface="Tahoma" panose="020B0604030504040204" pitchFamily="34" charset="0"/>
              </a:rPr>
              <a:t>แท้จริงเราได้บังเกิดมนุษย์มาในรูปแบบอันสวยงามยิ่ง</a:t>
            </a:r>
            <a:r>
              <a:rPr lang="ja-JP" altLang="th-TH" b="1" dirty="0">
                <a:latin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th-TH" altLang="ja-JP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1800" b="1" dirty="0">
                <a:latin typeface="Tahoma" panose="020B0604030504040204" pitchFamily="34" charset="0"/>
                <a:cs typeface="Tahoma" panose="020B0604030504040204" pitchFamily="34" charset="0"/>
              </a:rPr>
              <a:t>(95:4)</a:t>
            </a:r>
            <a:endParaRPr lang="th-TH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964" name="Rectangle 7"/>
          <p:cNvSpPr>
            <a:spLocks noChangeArrowheads="1"/>
          </p:cNvSpPr>
          <p:nvPr/>
        </p:nvSpPr>
        <p:spPr bwMode="auto">
          <a:xfrm>
            <a:off x="3595688" y="3714751"/>
            <a:ext cx="485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B8563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E5B7B1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AE" sz="3600" b="1">
                <a:latin typeface="Arial" panose="020B0604020202020204" pitchFamily="34" charset="0"/>
                <a:cs typeface="Times New Roman" panose="02020603050405020304" pitchFamily="18" charset="0"/>
              </a:rPr>
              <a:t>إِنَّا كُلَّ شَيْءٍ خَلَقْنَاهُ بِقَدَرٍ</a:t>
            </a:r>
            <a:endParaRPr lang="th-TH" sz="3600" b="1">
              <a:latin typeface="Arial" panose="020B0604020202020204" pitchFamily="34" charset="0"/>
            </a:endParaRPr>
          </a:p>
        </p:txBody>
      </p:sp>
      <p:sp>
        <p:nvSpPr>
          <p:cNvPr id="40965" name="TextBox 10"/>
          <p:cNvSpPr txBox="1">
            <a:spLocks noChangeArrowheads="1"/>
          </p:cNvSpPr>
          <p:nvPr/>
        </p:nvSpPr>
        <p:spPr bwMode="auto">
          <a:xfrm>
            <a:off x="3024188" y="4500563"/>
            <a:ext cx="59293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B8563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E5B7B1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D6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KodchiangUPC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th-TH" b="1">
                <a:latin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altLang="ja-JP" b="1">
                <a:latin typeface="Tahoma" panose="020B0604030504040204" pitchFamily="34" charset="0"/>
                <a:cs typeface="Tahoma" panose="020B0604030504040204" pitchFamily="34" charset="0"/>
              </a:rPr>
              <a:t>แท้จริงทุกสิ่งทุกอย่าง เราได้บันดาลขึ้นมา โดยกำหนดการที่แน่นอน</a:t>
            </a:r>
            <a:r>
              <a:rPr lang="ja-JP" altLang="th-TH" b="1">
                <a:latin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th-TH" altLang="ja-JP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1800" b="1">
                <a:latin typeface="Tahoma" panose="020B0604030504040204" pitchFamily="34" charset="0"/>
                <a:cs typeface="Tahoma" panose="020B0604030504040204" pitchFamily="34" charset="0"/>
              </a:rPr>
              <a:t>(54:49)</a:t>
            </a:r>
            <a:endParaRPr lang="th-TH" sz="18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936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23" y="573741"/>
            <a:ext cx="5470211" cy="37562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838" y="2877672"/>
            <a:ext cx="5394798" cy="355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2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4" y="762000"/>
            <a:ext cx="10287000" cy="5325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h-TH" sz="40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th-TH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ความสามารถ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</a:p>
          <a:p>
            <a:pPr marL="0" indent="0" algn="ctr">
              <a:buNone/>
            </a:pPr>
            <a:r>
              <a:rPr lang="th-TH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สุขภาพที่ดี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</a:p>
          <a:p>
            <a:pPr marL="0" indent="0" algn="ctr">
              <a:buNone/>
            </a:pPr>
            <a:r>
              <a:rPr lang="th-TH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ทุนทรัพย์เพียงพอ</a:t>
            </a:r>
            <a:endParaRPr lang="en-US" sz="40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th-TH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23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ข้อกำหนดด้านสุขภาพของซาอูดิอารเบีย</a:t>
            </a:r>
            <a:b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สำหรับผู้เดินทางไปประกอบพิธีฮัจย์และอุมเราะฮ์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ด้านสุขภาพทั่วไป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ผู้อยู่ในภาวะสุขภาพต่อไปนี้ควรเลื่อนการเดินทาง</a:t>
            </a:r>
          </a:p>
          <a:p>
            <a:pPr lvl="2"/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ผู้สูงอายุ (เกิน </a:t>
            </a: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65 </a:t>
            </a:r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ปี)</a:t>
            </a:r>
          </a:p>
          <a:p>
            <a:pPr lvl="2"/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ผู้ป่วยด้วยโรคเรื้อรัง (โรคหัวใจ โรคไต โรคทางเดินหายใจ เบาหวาน)</a:t>
            </a:r>
          </a:p>
          <a:p>
            <a:pPr lvl="2"/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ผู้ป่วยภูมิคุ้มกันบกพร่อง (โดยกำเนิด หรือจากสาเหตุอื่น)</a:t>
            </a:r>
          </a:p>
          <a:p>
            <a:pPr lvl="2"/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มะเร็ง</a:t>
            </a:r>
          </a:p>
          <a:p>
            <a:pPr lvl="2"/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ผู้ป่วยระยะสุดท้าย</a:t>
            </a:r>
          </a:p>
          <a:p>
            <a:pPr lvl="2"/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หญิงมีครรภ์</a:t>
            </a:r>
          </a:p>
          <a:p>
            <a:pPr lvl="2"/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เด็ก (อายุต่ำกว่า </a:t>
            </a: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 </a:t>
            </a:r>
            <a:r>
              <a:rPr lang="th-TH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ปี)</a:t>
            </a:r>
          </a:p>
          <a:p>
            <a:pPr lvl="2"/>
            <a:endParaRPr lang="th-TH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ข้อกำหนดด้านสุขภาพของซาอูดิอารเบีย</a:t>
            </a:r>
            <a:b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สำหรับผู้เดินทางไปประกอบพิธีฮัจย์และอุมเราะฮ์</a:t>
            </a:r>
            <a:endParaRPr lang="th-TH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h-TH" sz="36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ข้อกำหนดการรับวัคซีน</a:t>
            </a:r>
          </a:p>
          <a:p>
            <a:pPr marL="0" indent="0">
              <a:buNone/>
            </a:pPr>
            <a:endParaRPr lang="th-TH" sz="36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วัคซีนโรคไข้กาฬหลังแอ่น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(Meningococcal Meningitis vaccination) –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บังคับสำหรับทุกประเทศ</a:t>
            </a:r>
          </a:p>
          <a:p>
            <a:pPr lvl="1"/>
            <a:endParaRPr lang="th-TH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วัคซีนโรคไข้เหลือง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(Yellow Fever vaccination) –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เฉพาะประเทศที่มีโรคนี้เป็นโรคประจำถิ่น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ส่วนใหญ่เป็นประเทศในอาฟริกา</a:t>
            </a:r>
          </a:p>
          <a:p>
            <a:pPr lvl="1"/>
            <a:endParaRPr lang="th-TH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วัคซีนโรคโปลิโอ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(Poliomyelitis vaccination) –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เฉพาะประเทศที่มีโรคนี้เป็นโรคประจำถิ่น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อัฟกานิสถาน ไนจีเรีย ปากีสถาน</a:t>
            </a:r>
            <a:endParaRPr lang="en-US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>
              <a:buNone/>
            </a:pPr>
            <a:endParaRPr lang="th-TH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4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ข้อกำหนดด้านสุขภาพของซาอูดิอารเบีย</a:t>
            </a:r>
            <a:b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สำหรับผู้เดินทางไปประกอบพิธีฮัจย์และอุมเราะฮ์</a:t>
            </a:r>
            <a:endParaRPr lang="th-TH" sz="320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วัคซีนที่แนะนำให้ฉีด</a:t>
            </a:r>
          </a:p>
          <a:p>
            <a:pPr lvl="1"/>
            <a:r>
              <a:rPr lang="th-TH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วัคซีนไข้หวัดใหญ่ตามฤดูกาล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(Seasonal Influenza vaccination)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วัคซีนโรคหัด โรคหัดเยอรมัน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(Measles &amp; Rubella vaccination)</a:t>
            </a:r>
          </a:p>
          <a:p>
            <a:pPr lvl="1"/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th-TH" sz="36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ความเสี่ยงอื่นๆต่อสุขภาพ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โรคทางเดินหายใจ และ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MERS </a:t>
            </a:r>
            <a:r>
              <a:rPr lang="en-US" sz="2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CoV</a:t>
            </a:r>
            <a:endParaRPr lang="en-US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โรคอุจจาระร่วงในผู้เดินทาง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Traveller’s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diarrhea)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ผลจากการเปลี่ยนแปลงของอากาศ</a:t>
            </a:r>
          </a:p>
          <a:p>
            <a:pPr lvl="1"/>
            <a:r>
              <a:rPr lang="th-TH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การติดเชื้อไวรัสทางเลือดที่เกิดจากการโกนศรีษะ</a:t>
            </a:r>
            <a:endParaRPr lang="th-TH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45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วัคซีนที่ใช้ป้องกันโรคติดต่อในผู้ใหญ่</a:t>
            </a:r>
            <a:endParaRPr lang="th-TH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391" y="1816660"/>
            <a:ext cx="2911052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458" y="2123461"/>
            <a:ext cx="2850777" cy="382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โรคกาฬหลังแอ่น</a:t>
            </a:r>
            <a:endParaRPr lang="th-TH" sz="36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506" y="2130425"/>
            <a:ext cx="10515600" cy="4351338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เป็นโรคติดเชื้อของเยื่อหุ้มสมอง และกระแสโลหิต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อาการรุนแรง อัตราตายสูง พบได้ทุกกลุ่มอายุ แต่พบมากกว่าในเด็ก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เชื้อมี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กลุ่ม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(A B C Y W)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กลุ่ม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ยังไม่มีวัคซีนป้องกัน</a:t>
            </a:r>
          </a:p>
          <a:p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ประเทศไทยมีรายงานผู้ป่วยปีละ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15 – 30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ราย ตาย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– 5 </a:t>
            </a:r>
            <a:r>
              <a:rPr lang="th-TH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ราย</a:t>
            </a:r>
            <a:endParaRPr lang="th-TH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76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1" y="365125"/>
            <a:ext cx="10609729" cy="1325563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แนวประเทศที่มีโรคกาฬหลังแอ่นชุกชุมในอาฟริกา </a:t>
            </a:r>
            <a:r>
              <a:rPr lang="en-US" sz="28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African Meningitis belt)</a:t>
            </a:r>
            <a:endParaRPr lang="th-TH" sz="28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0894" y="1425388"/>
            <a:ext cx="9377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/>
              <a:t>แกมเบีย, ซีนีกัล, กีนี, มาลี, เบอร์กินาฟาโซ, การ์นา, ไนเจอร์, ไนจีเรีย, แคเมอรูน, แอฟริกากลาง, ซูดาน, ซูดานใต้, อูกันดา, เคนยา, เอธิโอเปีย</a:t>
            </a:r>
            <a:endParaRPr lang="th-TH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06" y="2576939"/>
            <a:ext cx="5421845" cy="3626918"/>
          </a:xfrm>
        </p:spPr>
      </p:pic>
    </p:spTree>
    <p:extLst>
      <p:ext uri="{BB962C8B-B14F-4D97-AF65-F5344CB8AC3E}">
        <p14:creationId xmlns:p14="http://schemas.microsoft.com/office/powerpoint/2010/main" val="40350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1208</Words>
  <Application>Microsoft Office PowerPoint</Application>
  <PresentationFormat>Widescreen</PresentationFormat>
  <Paragraphs>137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 Unicode MS</vt:lpstr>
      <vt:lpstr>ＭＳ Ｐゴシック</vt:lpstr>
      <vt:lpstr>Angsana New</vt:lpstr>
      <vt:lpstr>Arial</vt:lpstr>
      <vt:lpstr>Calibri</vt:lpstr>
      <vt:lpstr>Calibri Light</vt:lpstr>
      <vt:lpstr>Cordia New</vt:lpstr>
      <vt:lpstr>KodchiangUPC</vt:lpstr>
      <vt:lpstr>Tahoma</vt:lpstr>
      <vt:lpstr>Times New Roman</vt:lpstr>
      <vt:lpstr>Office Theme</vt:lpstr>
      <vt:lpstr>ข้อกำหนดการรับวัคซีนของซาอูดิอารเบีย สำหรับผู้ประกอบพิธีฮัจย์และอุมเราะฮฺ</vt:lpstr>
      <vt:lpstr>PowerPoint Presentation</vt:lpstr>
      <vt:lpstr>PowerPoint Presentation</vt:lpstr>
      <vt:lpstr>ข้อกำหนดด้านสุขภาพของซาอูดิอารเบีย สำหรับผู้เดินทางไปประกอบพิธีฮัจย์และอุมเราะฮ์</vt:lpstr>
      <vt:lpstr>ข้อกำหนดด้านสุขภาพของซาอูดิอารเบีย สำหรับผู้เดินทางไปประกอบพิธีฮัจย์และอุมเราะฮ์</vt:lpstr>
      <vt:lpstr>ข้อกำหนดด้านสุขภาพของซาอูดิอารเบีย สำหรับผู้เดินทางไปประกอบพิธีฮัจย์และอุมเราะฮ์</vt:lpstr>
      <vt:lpstr>วัคซีนที่ใช้ป้องกันโรคติดต่อในผู้ใหญ่</vt:lpstr>
      <vt:lpstr>โรคกาฬหลังแอ่น</vt:lpstr>
      <vt:lpstr>แนวประเทศที่มีโรคกาฬหลังแอ่นชุกชุมในอาฟริกา (African Meningitis belt)</vt:lpstr>
      <vt:lpstr>โรคกาฬหลังแอ่น - การติดต่อ</vt:lpstr>
      <vt:lpstr>โรคกาฬหลังแอ่น - อาการ</vt:lpstr>
      <vt:lpstr>อาการของกลุ่มที่มีเยื่อหุ้มสมองอักเสบ</vt:lpstr>
      <vt:lpstr>       ลักษณะชักหลังแอ่นในเด็ก                      จุดเลือดออกในเนื้อสมอง</vt:lpstr>
      <vt:lpstr>จ้ำเลือดใต้ผิวหนัง</vt:lpstr>
      <vt:lpstr>โรคกาฬหลังแอ่น - การป้องกัน</vt:lpstr>
      <vt:lpstr>ไข้หวัดใหญ่ตามฤดูกาล</vt:lpstr>
      <vt:lpstr>ไข้หวัดใหญ่ตามฤดูกาล - การติดต่อ</vt:lpstr>
      <vt:lpstr>ไข้หวัดใหญ่ตามฤดูกาล – </vt:lpstr>
      <vt:lpstr>ไข้หวัดใหญ่ตามฤดูกาล - ระยะฟักตัว และ อาการ</vt:lpstr>
      <vt:lpstr>ไข้หวัดใหญ่ตามฤดูกาล - การป้องกัน</vt:lpstr>
      <vt:lpstr>ปัญหาการรับวัคซีนป้องกันโรคของมุสลิม</vt:lpstr>
      <vt:lpstr>ปัญหาการรับวัคซีนป้องกันโรคของมุสลิม</vt:lpstr>
      <vt:lpstr>คำตัดสินขององค์กรอิสลาม และสาธารณสุข เกี่ยวกับส่วนประกอบของอาหารและยา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การเตรียมการด้านสุขภาพ สำหรับผู้ประกอบพิธีฮัจย์</dc:title>
  <dc:creator>Sawat</dc:creator>
  <cp:lastModifiedBy>Sawat</cp:lastModifiedBy>
  <cp:revision>55</cp:revision>
  <dcterms:created xsi:type="dcterms:W3CDTF">2017-07-17T07:28:05Z</dcterms:created>
  <dcterms:modified xsi:type="dcterms:W3CDTF">2017-07-19T06:48:31Z</dcterms:modified>
</cp:coreProperties>
</file>