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3366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4B9F29-BCB1-435B-AA26-9CFABCC350B9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1F1056-CEB9-4302-89C8-FE77252BA38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993824" y="2834801"/>
            <a:ext cx="558999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6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กลุ่มที่ 3 </a:t>
            </a:r>
            <a:r>
              <a:rPr lang="en-US" sz="66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 Scenario </a:t>
            </a:r>
            <a:r>
              <a:rPr lang="th-TH" sz="66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</a:t>
            </a:r>
            <a:endParaRPr lang="th-TH" sz="66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26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42160" y="1661160"/>
            <a:ext cx="4943856" cy="2606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h-TH" sz="13800" dirty="0" smtClean="0"/>
              <a:t>ขอบคุณค่ะ </a:t>
            </a:r>
            <a:endParaRPr lang="th-TH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517" y="167256"/>
            <a:ext cx="67265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th-TH"/>
            </a:defPPr>
            <a:lvl1pPr>
              <a:defRPr>
                <a:latin typeface="Browallia New" panose="020B0604020202020204" pitchFamily="34" charset="-34"/>
                <a:cs typeface="Browallia New" panose="020B0604020202020204" pitchFamily="34" charset="-34"/>
              </a:defRPr>
            </a:lvl1pPr>
          </a:lstStyle>
          <a:p>
            <a:r>
              <a:rPr lang="th-TH" b="1" dirty="0" smtClean="0"/>
              <a:t>ผู้ป่วย</a:t>
            </a:r>
            <a:r>
              <a:rPr lang="en-US" b="1" dirty="0" smtClean="0"/>
              <a:t>: 1 </a:t>
            </a:r>
            <a:r>
              <a:rPr lang="th-TH" b="1" dirty="0" smtClean="0"/>
              <a:t>ราย</a:t>
            </a:r>
            <a:r>
              <a:rPr lang="en-US" b="1" dirty="0" smtClean="0"/>
              <a:t> </a:t>
            </a:r>
            <a:r>
              <a:rPr lang="th-TH" b="1" dirty="0" smtClean="0"/>
              <a:t>เพศชาย อายุ 10 ปี สัญชาติไนจีเรีย</a:t>
            </a:r>
            <a:r>
              <a:rPr lang="en-US" b="1" dirty="0" smtClean="0"/>
              <a:t> </a:t>
            </a:r>
            <a:endParaRPr lang="th-TH" b="1" dirty="0" smtClean="0"/>
          </a:p>
          <a:p>
            <a:r>
              <a:rPr lang="th-TH" b="1" dirty="0"/>
              <a:t> </a:t>
            </a:r>
            <a:r>
              <a:rPr lang="th-TH" b="1" dirty="0" smtClean="0"/>
              <a:t>         ประวัติการรับวัคซีน</a:t>
            </a:r>
            <a:r>
              <a:rPr lang="en-US" b="1" dirty="0"/>
              <a:t> </a:t>
            </a:r>
            <a:r>
              <a:rPr lang="th-TH" b="1" dirty="0" smtClean="0"/>
              <a:t>ได้ </a:t>
            </a:r>
            <a:r>
              <a:rPr lang="en-US" b="1" dirty="0" smtClean="0"/>
              <a:t>tOPV 2 </a:t>
            </a:r>
            <a:r>
              <a:rPr lang="th-TH" b="1" dirty="0" smtClean="0"/>
              <a:t>ครั้ง ก่อนอายุครบ 1 ปี</a:t>
            </a:r>
            <a:r>
              <a:rPr lang="en-US" b="1" dirty="0" smtClean="0"/>
              <a:t>  </a:t>
            </a:r>
            <a:endParaRPr lang="th-TH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6084" y="2415442"/>
            <a:ext cx="161614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1 ส.ค. 59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เดินทางจากไนจีเรีย</a:t>
            </a:r>
          </a:p>
          <a:p>
            <a:r>
              <a:rPr lang="th-TH" sz="20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เข้าปท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.ไทย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กทม.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พักที่โรงแรม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ซอยนานาเหนือ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แขวงคลองเตยเหนือ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เขตทวีวัฒนา</a:t>
            </a:r>
            <a:endParaRPr lang="th-TH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45095" y="2428908"/>
            <a:ext cx="136447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3-4 ส.ค. 59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เดินทางไป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จ.จันทบุรี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พักที่โรงแรม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ริมน้ำกลางจันทร์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เทศบาลเมือง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จันทบุรี</a:t>
            </a:r>
            <a:endParaRPr lang="th-TH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09571" y="2436524"/>
            <a:ext cx="129073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5 ส.ค. 59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กลับมา กทม. 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โรงแรม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ซอยนานาเหนือ</a:t>
            </a:r>
          </a:p>
          <a:p>
            <a:endParaRPr lang="th-TH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74047" y="2415442"/>
            <a:ext cx="238371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12 ส.ค. 59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เริ่มป่วย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อาการ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ไข้ อ่อนเพลีย เบื่ออาหาร คลื่นไส้ ปวดหัว </a:t>
            </a:r>
          </a:p>
          <a:p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แขนขาอ่อนแรง</a:t>
            </a:r>
          </a:p>
          <a:p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Admit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 รพ.บำรุงราษฎร์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Lab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ตรวจเลือด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&amp;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ปัสสาวะ (ผลปกติ)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en-US" sz="20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Dx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 AFP</a:t>
            </a:r>
          </a:p>
          <a:p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เก็บ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stool 2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ครั้งห่างกัน 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24-48 ชั่วโมง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ทีมระบาดวิทยา สำนักอนามัย กทม. ออกสอบสวนโรค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79385" y="2415442"/>
            <a:ext cx="14689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15 ส.ค. 59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ส่ง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stool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ตรวจที่กรม</a:t>
            </a:r>
            <a:r>
              <a:rPr lang="th-TH" sz="20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วิทย์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892" y="1371027"/>
            <a:ext cx="2121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ลำดับเหตุการณ์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  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40927" y="2181714"/>
            <a:ext cx="7895534" cy="97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40927" y="2036003"/>
            <a:ext cx="0" cy="2554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01997" y="2036002"/>
            <a:ext cx="0" cy="2554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59181" y="2035380"/>
            <a:ext cx="0" cy="2554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22760" y="2035380"/>
            <a:ext cx="0" cy="2554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536461" y="2035379"/>
            <a:ext cx="0" cy="2554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836" y="2053997"/>
            <a:ext cx="0" cy="2554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048371" y="2370237"/>
            <a:ext cx="1048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29 ส.ค. 59</a:t>
            </a:r>
          </a:p>
          <a:p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lab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พบ</a:t>
            </a:r>
          </a:p>
          <a:p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Poliovirus Wild type I</a:t>
            </a:r>
            <a:endParaRPr lang="th-TH" sz="20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263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0957" y="65658"/>
            <a:ext cx="6314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การตอบโต้สถานการณ์กรณีเกิดการระบาดของโรคโปลิโอ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6332" y="1358449"/>
            <a:ext cx="84751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ทบทวนความรู้ </a:t>
            </a:r>
          </a:p>
          <a:p>
            <a:pPr marL="541338">
              <a:buFont typeface="Arial" panose="020B0604020202020204" pitchFamily="34" charset="0"/>
              <a:buChar char="•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โรค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Polio/AFP </a:t>
            </a:r>
            <a:endParaRPr lang="th-TH" sz="2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541338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กำหนดการให้วัคซีนของประเทศไนจีเรีย </a:t>
            </a:r>
          </a:p>
          <a:p>
            <a:pPr marL="541338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สถานการณ์การเกิดโรคโปลิโอในประเทศไนจีเรีย พบว่าระบาดด้วย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wild type I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</a:t>
            </a:r>
            <a:b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และประชาชนบางส่วนมีความเชื่อว่าโรคโปลิโอเกิดจากภูตผี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</a:p>
          <a:p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2.    วิเคราะห์ข้อมูล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 </a:t>
            </a:r>
          </a:p>
          <a:p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	2.1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ระยะฟักตัวของโรคโปลิโอ (7-14 วัน)</a:t>
            </a:r>
          </a:p>
          <a:p>
            <a:pPr marL="1439863">
              <a:buFont typeface="Arial" panose="020B0604020202020204" pitchFamily="34" charset="0"/>
              <a:buChar char="•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ได้รับเชื้อในประเทศไทย หรือ</a:t>
            </a:r>
          </a:p>
          <a:p>
            <a:pPr marL="1439863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ได้รับเชื้อจากไนจีเรีย   </a:t>
            </a:r>
          </a:p>
          <a:p>
            <a:pPr marL="1074738"/>
            <a:r>
              <a:rPr lang="th-TH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ผลการวิเคราะห์ –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ไทยไม่พบผู้ป่วยโปลิโอมาแล้วกว่า 19 ปี  ขณะที่ไนจีเรีย</a:t>
            </a:r>
            <a:b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    เป็นพื้นที่ที่มีการระบาดของโรคโปลิโออยู่ (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endemic area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  <a:p>
            <a:pPr marL="1074738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 </a:t>
            </a:r>
            <a:r>
              <a:rPr lang="th-TH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–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น่าจะเป็น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imported case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</a:t>
            </a:r>
          </a:p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     2.2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vaccine coverage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ในพื้นที่ที่ผู้ป่วยไป ได้แก่ </a:t>
            </a:r>
          </a:p>
          <a:p>
            <a:pPr marL="1439863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แขวงคลองเตยเหนือ เขตทวีวัฒนา กทม.</a:t>
            </a:r>
          </a:p>
          <a:p>
            <a:pPr marL="1439863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อ.เมือง จ.จันทบุรี </a:t>
            </a:r>
            <a:endParaRPr lang="en-US" sz="2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1873" y="641239"/>
            <a:ext cx="3669792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Nigeria Immunization schedule</a:t>
            </a:r>
          </a:p>
          <a:p>
            <a:r>
              <a:rPr lang="en-US" sz="1600" dirty="0" smtClean="0"/>
              <a:t>At Birth -  BCG, HB, OPV</a:t>
            </a:r>
          </a:p>
          <a:p>
            <a:r>
              <a:rPr lang="en-US" sz="1600" dirty="0" smtClean="0"/>
              <a:t>6 weeks – DTP, HB, OPV</a:t>
            </a:r>
          </a:p>
          <a:p>
            <a:r>
              <a:rPr lang="en-US" sz="1600" dirty="0" smtClean="0"/>
              <a:t>10 weeks – DTP, OPV</a:t>
            </a:r>
          </a:p>
          <a:p>
            <a:r>
              <a:rPr lang="en-US" sz="1600" dirty="0" smtClean="0"/>
              <a:t>14 weeks – DTP, HB, OPV</a:t>
            </a:r>
          </a:p>
          <a:p>
            <a:r>
              <a:rPr lang="en-US" sz="1600" dirty="0" smtClean="0"/>
              <a:t>9 months – M, YF</a:t>
            </a:r>
            <a:endParaRPr lang="th-TH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60301" y="902849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การดำเนินงานด้านระบาดวิทยา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0301" y="450444"/>
            <a:ext cx="979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ช่วงที่ 1</a:t>
            </a:r>
            <a:endParaRPr lang="th-TH" b="1" dirty="0">
              <a:solidFill>
                <a:srgbClr val="FF0066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419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78" y="765782"/>
            <a:ext cx="881380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3.     ประสานทีมและสอบสวนโรค</a:t>
            </a:r>
          </a:p>
          <a:p>
            <a:pPr marL="541338" indent="12700">
              <a:buFont typeface="Arial" panose="020B0604020202020204" pitchFamily="34" charset="0"/>
              <a:buChar char="•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ทีมระบาด สน.อนามัย กทม.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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สอบสวนหาผู้สัมผัสใกล้ชิดในชุมชน, หาผู้ป่วยรายใหม่, หา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b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transmission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ที่โรงแรม, ให้ความรู้เรื่องโรคและการป้องกันแก่ประชาชนในพื้นที่</a:t>
            </a:r>
          </a:p>
          <a:p>
            <a:pPr marL="541338"/>
            <a:r>
              <a:rPr lang="th-TH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การประสานงาน</a:t>
            </a:r>
            <a:r>
              <a:rPr lang="en-US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endParaRPr lang="th-TH" sz="1000" dirty="0" smtClean="0">
              <a:solidFill>
                <a:srgbClr val="FF0066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177800"/>
            <a:r>
              <a:rPr lang="th-TH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ทีมระบาด สน.อนามัย กทม. </a:t>
            </a:r>
            <a:r>
              <a:rPr lang="en-US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&amp; </a:t>
            </a:r>
            <a:r>
              <a:rPr lang="th-TH" sz="2400" dirty="0" err="1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สป</a:t>
            </a:r>
            <a:r>
              <a:rPr lang="th-TH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คม. </a:t>
            </a:r>
            <a:r>
              <a:rPr lang="en-US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 </a:t>
            </a:r>
            <a:r>
              <a:rPr lang="th-TH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สน.ระบาดวิทยา </a:t>
            </a:r>
            <a:r>
              <a:rPr lang="en-US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 </a:t>
            </a:r>
            <a:r>
              <a:rPr lang="th-TH" sz="2400" dirty="0" err="1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สคร</a:t>
            </a:r>
            <a:r>
              <a:rPr lang="th-TH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.6 </a:t>
            </a:r>
            <a:r>
              <a:rPr lang="en-US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 </a:t>
            </a:r>
            <a:r>
              <a:rPr lang="th-TH" sz="2400" dirty="0" err="1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สสจ</a:t>
            </a:r>
            <a:r>
              <a:rPr lang="th-TH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.จันทบุรี </a:t>
            </a:r>
            <a:r>
              <a:rPr lang="en-US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 </a:t>
            </a:r>
            <a:r>
              <a:rPr lang="th-TH" sz="2400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พื้นที่</a:t>
            </a:r>
          </a:p>
          <a:p>
            <a:pPr marL="177800"/>
            <a:endParaRPr lang="th-TH" sz="1000" dirty="0" smtClean="0">
              <a:solidFill>
                <a:srgbClr val="FF0066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541338" indent="12700">
              <a:buFont typeface="Arial" panose="020B0604020202020204" pitchFamily="34" charset="0"/>
              <a:buChar char="•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ทีมสอบสวนโรค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SRRT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จันทบุรี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  <a:sym typeface="Wingdings" panose="05000000000000000000" pitchFamily="2" charset="2"/>
              </a:rPr>
              <a:t>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ทบทวนข้อมูล </a:t>
            </a:r>
            <a:r>
              <a:rPr lang="th-TH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en-US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AFP report – </a:t>
            </a:r>
            <a:r>
              <a:rPr lang="th-TH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ไม่พบ</a:t>
            </a:r>
            <a:r>
              <a:rPr lang="en-US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case, zero report</a:t>
            </a:r>
            <a:r>
              <a:rPr lang="th-TH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, </a:t>
            </a:r>
            <a:endParaRPr lang="en-US" sz="2400" dirty="0" smtClean="0">
              <a:solidFill>
                <a:srgbClr val="0000FF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42900"/>
            <a:r>
              <a:rPr lang="en-US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 active search</a:t>
            </a:r>
            <a:r>
              <a:rPr lang="th-TH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– ทำเมื่อ พ.ค. 59 ไม่พบ </a:t>
            </a:r>
            <a:r>
              <a:rPr lang="en-US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case</a:t>
            </a:r>
            <a:r>
              <a:rPr lang="th-TH" sz="2400" dirty="0" smtClean="0">
                <a:solidFill>
                  <a:srgbClr val="0000FF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, สอบสวนหาผู้สัมผัสในชุมชน, หาผู้ป่วยรายใหม่ </a:t>
            </a:r>
          </a:p>
          <a:p>
            <a:pPr marL="457200" indent="-457200">
              <a:buFontTx/>
              <a:buAutoNum type="arabicPeriod" startAt="4"/>
            </a:pP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Strengthening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ระบบเฝ้าระวังในโรงพยาบาล ดำเนินการทั้ง กทม. และจันทบุรี</a:t>
            </a:r>
          </a:p>
          <a:p>
            <a:pPr marL="541338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zero report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ทำทั้ง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passive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active</a:t>
            </a:r>
            <a:endParaRPr lang="th-TH" sz="2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541338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active search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(ค้นหาย้อนหลังทั้งปี)  </a:t>
            </a:r>
            <a:b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7932" y="242562"/>
            <a:ext cx="4176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การดำเนินงานด้านระบาดวิทยา (ต่อ)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823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488" y="234095"/>
            <a:ext cx="4267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การดำเนินงานป้องกันและควบคุมโรค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488" y="1002848"/>
            <a:ext cx="8475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ทบทวนรายงานความครอบคลุมการได้รับวัคซีนโปลิโอในเด็กอายุ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&lt;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1 ปี และ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&lt;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5 ปี </a:t>
            </a:r>
            <a:b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ทั้งในภาพจังหวัดและรายพื้นที่ (ตำบล) </a:t>
            </a:r>
          </a:p>
          <a:p>
            <a:pPr marL="449263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กทม. – รู้ในภาพรวม แต่ระดับพื้นที่ไม่รู้ ต้องทำการสำรวจซึ่งทำได้ลำบาก</a:t>
            </a:r>
            <a:endParaRPr lang="en-US" sz="2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449263">
              <a:buFont typeface="Arial" panose="020B0604020202020204" pitchFamily="34" charset="0"/>
              <a:buChar char="•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จันทบุรี – จากข้อมูลการสำรวจพบว่า </a:t>
            </a:r>
            <a:r>
              <a:rPr lang="en-US" sz="2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cov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 &gt; 90%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(แต่ใน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HDC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&lt;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90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%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)    </a:t>
            </a:r>
          </a:p>
          <a:p>
            <a:pPr marL="449263"/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(ถ้า </a:t>
            </a:r>
            <a:r>
              <a:rPr lang="en-US" sz="2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Cov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 OPV3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ในเด็กอายุต่ำกว่า 1 ปี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&lt;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90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%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ให้ทำ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ORI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แต่ถ้า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&gt;90%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ให้ทำ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catch up)</a:t>
            </a:r>
            <a:endParaRPr lang="th-TH" sz="2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457200" indent="-457200">
              <a:buAutoNum type="arabicPeriod" startAt="2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ORI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ในพื้นที่ กทม.และจันทบุรี</a:t>
            </a:r>
          </a:p>
          <a:p>
            <a:pPr marL="449263">
              <a:buFont typeface="Arial" panose="020B0604020202020204" pitchFamily="34" charset="0"/>
              <a:buChar char="•"/>
            </a:pP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กทม. ทำ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ORI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รอบที่ 1 ในเด็กอายุต่ำกว่า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5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ปี ในชุมชนซอยนานาเหนือ เพื่อลดความเสี่ยง    </a:t>
            </a:r>
            <a:b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ระหว่างที่รอผล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lab</a:t>
            </a:r>
            <a:endParaRPr lang="th-TH" sz="2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449263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จันทบุรี ทำ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catch up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ในเด็กอายุต่ำกว่า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5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ปี ชุมชนเทศบาลเมือง</a:t>
            </a:r>
            <a:endParaRPr lang="en-US" sz="2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20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6901" y="18643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ช่วงที่ 2  </a:t>
            </a: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ผลทางห้องปฏิบัติการ พบเชื้อ 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poliovirus wild type I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2598" y="439383"/>
            <a:ext cx="3294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การเฝ้าระวังทางระบาดวิทยา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061" y="4239169"/>
            <a:ext cx="87799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จันทบุรี</a:t>
            </a:r>
            <a:r>
              <a:rPr lang="en-US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endParaRPr lang="th-TH" sz="2400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ดำเนินงานเฝ้าระวัง อย่างเข้มข้นนาน 6 เดือน 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กท.สธ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 มีหนังสือสั่งการถึงจังหวัดให้ทำ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active case finding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ในรพ. ทุกระดับ   </a:t>
            </a:r>
            <a:b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ทั้งภาครัฐและเอกชน 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ตั้งจุด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screening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ในรพ. เพื่อค้นหาผู้ป่วย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AFP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ประชุมคณะกรรมการโรคติดต่อระดับจังหวัด เพื่อพิจารณาเปิด/ไม่เปิด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EOC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ทำหนังสือรายงานประธานคณะกรรมการโรคติดต่อระดับจังหวัด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061" y="685379"/>
            <a:ext cx="87799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กทม</a:t>
            </a:r>
            <a:r>
              <a:rPr lang="en-US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endParaRPr lang="th-TH" sz="2400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ดำเนินงานเฝ้าระวัง อย่างเข้มข้นนาน 6 เดือน 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กท.สธ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 มีหนังสือสั่งการถึงจังหวัดให้ทำ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active case finding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ในรพ. ทุกระดับ   </a:t>
            </a:r>
            <a:b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ทั้งภาครัฐและเอกชน และตั้งจุด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screening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ในรพ. เพื่อค้นหาผู้ป่วย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AFP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ประชุมคณะกรรมการโรคติดต่อของกทม. เพื่อพิจารณาเปิด/ไม่เปิด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EOC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ทำหนังสือรายงานประธานคณะกรรมการโรคติดต่อของกทม.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อาจจะขยายพื้นที่เฝ้าระวังโรคในเขตอื่น ๆ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รวมทั้งเฝ้าระวังในกลุ่มแรงงานต่างด้าว </a:t>
            </a:r>
            <a:r>
              <a:rPr lang="th-TH" sz="2400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แคมป์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ก่อสร้างในทุกเขต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ตรวจสอบคุณภาพของการรายงาน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zero report 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ติดตามอาการอ่อนแรงของผู้ป่วยภายหลัง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30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วัน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 </a:t>
            </a:r>
            <a:r>
              <a:rPr lang="en-US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60 </a:t>
            </a:r>
            <a:r>
              <a:rPr lang="th-TH" sz="2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วัน</a:t>
            </a:r>
          </a:p>
        </p:txBody>
      </p:sp>
    </p:spTree>
    <p:extLst>
      <p:ext uri="{BB962C8B-B14F-4D97-AF65-F5344CB8AC3E}">
        <p14:creationId xmlns="" xmlns:p14="http://schemas.microsoft.com/office/powerpoint/2010/main" val="63607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6901" y="234299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ช่วงที่ 2  </a:t>
            </a: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ผลทางห้องปฏิบัติการ พบเชื้อ 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poliovirus wild type I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065" y="820257"/>
            <a:ext cx="3057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การเฝ้าระวังในสิ่งแวดล้อม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1065" y="1406215"/>
            <a:ext cx="83855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ทั้งกทม. และจันทบุรี</a:t>
            </a:r>
          </a:p>
          <a:p>
            <a:pPr marL="342900" indent="19050">
              <a:buFont typeface="Arial" panose="020B0604020202020204" pitchFamily="34" charset="0"/>
              <a:buChar char="•"/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ให้เก็บตัวอย่างน้ำเสียที่ใกล้กับโรงแรม 2 จุด (บ่อพักน้ำทิ้งของโรงแรม และบ่อ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บำบัดน้ำ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เสียที่อยู่ใกล้โรงแรม) โดยเก็บตัวอย่าง ทุกสัปดาห์ สัปดาห์ละ 1 ตัวอย่าง 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เป็น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เวลานาน 3 เดือน</a:t>
            </a:r>
          </a:p>
          <a:p>
            <a:pPr marL="342900" indent="19050">
              <a:buFont typeface="Arial" panose="020B0604020202020204" pitchFamily="34" charset="0"/>
              <a:buChar char="•"/>
            </a:pP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ให้เก็บตัวอย่างน้ำเสียจากบ่อบำบัดของโรงพยาบาล (เฉพาะ รพ.ที่ 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admit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61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6901" y="79028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66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ช่วงที่ 2  </a:t>
            </a: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ผลทางห้องปฏิบัติการ พบเชื้อ 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poliovirus wild type I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317" y="633002"/>
            <a:ext cx="2640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การป้องกันควบคุมโรค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5049" y="3886866"/>
            <a:ext cx="87799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จันทบุรี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endParaRPr lang="th-TH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 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bOPV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รอบที่ 2 ในเด็กต่ำกว่า 5 ปีทุกคน (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mop up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) ที่อาศัยอยู่ในชุมชนที่พบผู้ป่วย (ชุมชนรอบโรงแรม) ภายใน 3-5 วัน หลังทราบผลการตรวจทางห้อง 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lab</a:t>
            </a:r>
            <a:endParaRPr lang="th-TH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สั่งการให้วัคซีนให้ครอบคลุมทุกชุมชนในเขตเทศบาลอำเภอเมือง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226" y="1164503"/>
            <a:ext cx="86133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err="1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กทม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endParaRPr lang="th-TH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 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bOPV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รอบที่ 2 ในเด็กต่ำกว่า 5 ปีทุกคนที่อาศัยอยู่ในชุมชนซอยนานา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(ให้ 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bOPV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ห่างจากรอบแรก 1 เดือน)</a:t>
            </a:r>
          </a:p>
          <a:p>
            <a:pPr marL="355600">
              <a:buFont typeface="Arial" panose="020B0604020202020204" pitchFamily="34" charset="0"/>
              <a:buChar char="•"/>
            </a:pP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มีการขยายพื้นที่การให้ </a:t>
            </a:r>
            <a:r>
              <a:rPr lang="en-US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bOPV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ในเด็กต่ำกว่า 5 ปี ที่อาศัยอยู่ในชุมชนต่างด้าว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แคมป์ก่อสร้าง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โดยให้ 2 ครั้ง ห่างกัน 1 เดือน</a:t>
            </a:r>
          </a:p>
        </p:txBody>
      </p:sp>
    </p:spTree>
    <p:extLst>
      <p:ext uri="{BB962C8B-B14F-4D97-AF65-F5344CB8AC3E}">
        <p14:creationId xmlns="" xmlns:p14="http://schemas.microsoft.com/office/powerpoint/2010/main" val="2490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6901" y="79028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ช่วงที่ 2  ผลทางห้องปฏิบัติการ พบเชื้อ </a:t>
            </a:r>
            <a:r>
              <a:rPr lang="en-US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poliovirus wild type I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317" y="633002"/>
            <a:ext cx="4517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การประชาสัมพันธ์และสื่อสารความเสี่ยง</a:t>
            </a:r>
            <a:endParaRPr lang="th-TH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1065" y="1406215"/>
            <a:ext cx="83855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ทั้งกทม. และจันทบุรี</a:t>
            </a:r>
          </a:p>
          <a:p>
            <a:pPr marL="342900" indent="19050">
              <a:buFont typeface="Arial" panose="020B0604020202020204" pitchFamily="34" charset="0"/>
              <a:buChar char="•"/>
            </a:pPr>
            <a:r>
              <a:rPr lang="th-TH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ประชาสัมพันธ์ให้เจ้าหน้าที่และประชาชนทราบสถานการณ์การระบาดของโรค </a:t>
            </a:r>
            <a:b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เพื่อสร้างความตระหนัก และลดความตระหนก</a:t>
            </a:r>
          </a:p>
          <a:p>
            <a:pPr marL="342900" indent="19050">
              <a:buFont typeface="Arial" panose="020B0604020202020204" pitchFamily="34" charset="0"/>
              <a:buChar char="•"/>
            </a:pP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เตรียมประเด็นตอบคำถามสื่อและประชาชนว่า สถานการณ์เป็นอย่างไร เจ้าหน้าที่ผู้รับผิดชอบได้ดำเนินการอะไรแล้วบ้าง และการปฏิบัติตัวของประชาชน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450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209</TotalTime>
  <Words>570</Words>
  <Application>Microsoft Office PowerPoint</Application>
  <PresentationFormat>On-screen Show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กลุ่มที่ 3 : Scenario 3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Penpayom Suntharn</dc:creator>
  <cp:lastModifiedBy>Windows User</cp:lastModifiedBy>
  <cp:revision>39</cp:revision>
  <dcterms:created xsi:type="dcterms:W3CDTF">2016-09-13T10:28:37Z</dcterms:created>
  <dcterms:modified xsi:type="dcterms:W3CDTF">2016-09-14T02:53:15Z</dcterms:modified>
</cp:coreProperties>
</file>