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  <p:sldId id="257" r:id="rId4"/>
    <p:sldId id="270" r:id="rId5"/>
    <p:sldId id="258" r:id="rId6"/>
    <p:sldId id="260" r:id="rId7"/>
    <p:sldId id="261" r:id="rId8"/>
    <p:sldId id="259" r:id="rId9"/>
    <p:sldId id="262" r:id="rId10"/>
    <p:sldId id="264" r:id="rId11"/>
    <p:sldId id="274" r:id="rId12"/>
    <p:sldId id="265" r:id="rId13"/>
    <p:sldId id="266" r:id="rId14"/>
    <p:sldId id="267" r:id="rId15"/>
    <p:sldId id="272" r:id="rId16"/>
    <p:sldId id="268" r:id="rId17"/>
    <p:sldId id="269" r:id="rId18"/>
    <p:sldId id="273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02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9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F692BC-D9ED-47EF-BC2D-F35A04C2B68B}" type="datetimeFigureOut">
              <a:rPr lang="th-TH" smtClean="0"/>
              <a:pPr/>
              <a:t>14/09/59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113482-95B1-4E67-9CC7-7BD0B5E77B0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975104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 </a:t>
            </a:r>
            <a:r>
              <a:rPr lang="en-US" sz="5400" dirty="0" err="1" smtClean="0"/>
              <a:t>Scinario</a:t>
            </a:r>
            <a:r>
              <a:rPr lang="en-US" sz="5400" dirty="0" smtClean="0"/>
              <a:t> 2</a:t>
            </a:r>
            <a:endParaRPr lang="th-TH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 algn="l"/>
            <a:r>
              <a:rPr lang="th-TH" b="1" dirty="0" smtClean="0"/>
              <a:t>มาตรการดำเนินการควบคุมโรค </a:t>
            </a:r>
            <a:r>
              <a:rPr lang="th-TH" b="1" dirty="0" smtClean="0"/>
              <a:t>(</a:t>
            </a:r>
            <a:r>
              <a:rPr lang="th-TH" b="1" dirty="0" smtClean="0"/>
              <a:t>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96944" cy="5410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Zero report </a:t>
            </a:r>
            <a:r>
              <a:rPr lang="th-TH" sz="3200" dirty="0" smtClean="0"/>
              <a:t>จริงๆ ทุกสัปดาห์, ค้นหาผู้ป่วยตามเวชระเบียน</a:t>
            </a:r>
          </a:p>
          <a:p>
            <a:r>
              <a:rPr lang="th-TH" sz="3200" dirty="0" smtClean="0"/>
              <a:t>ตรวจสอบระบบเฝ้าระวัง (</a:t>
            </a:r>
            <a:r>
              <a:rPr lang="en-US" sz="3200" dirty="0" smtClean="0"/>
              <a:t>AFP </a:t>
            </a:r>
            <a:r>
              <a:rPr lang="en-US" sz="3200" dirty="0" err="1" smtClean="0"/>
              <a:t>survilance</a:t>
            </a:r>
            <a:r>
              <a:rPr lang="th-TH" sz="3200" dirty="0" smtClean="0"/>
              <a:t>)</a:t>
            </a:r>
          </a:p>
          <a:p>
            <a:pPr lvl="1"/>
            <a:r>
              <a:rPr lang="th-TH" sz="3200" dirty="0" smtClean="0"/>
              <a:t>ทบทวนระบบการ</a:t>
            </a:r>
            <a:r>
              <a:rPr lang="th-TH" sz="3200" dirty="0" smtClean="0"/>
              <a:t>วินิจฉัยผู้ป่วย</a:t>
            </a:r>
            <a:r>
              <a:rPr lang="th-TH" sz="3200" dirty="0" smtClean="0"/>
              <a:t>ทุกรายที่มีอาการกล้ามเนื้ออ่อนแรง</a:t>
            </a:r>
          </a:p>
          <a:p>
            <a:pPr lvl="1"/>
            <a:r>
              <a:rPr lang="th-TH" sz="3200" dirty="0" smtClean="0"/>
              <a:t>สถานการณ์ผู้ป่วยกล้ามเนื้ออ่อนแรง</a:t>
            </a:r>
          </a:p>
          <a:p>
            <a:pPr lvl="1"/>
            <a:r>
              <a:rPr lang="th-TH" sz="3200" dirty="0" smtClean="0"/>
              <a:t>การส่งตรวจทางห้องปฏิบัติการเพื่อยืนยัน (ได้ผลประมาณ </a:t>
            </a:r>
            <a:r>
              <a:rPr lang="en-US" sz="3200" dirty="0" smtClean="0"/>
              <a:t>14 </a:t>
            </a:r>
            <a:r>
              <a:rPr lang="th-TH" sz="3200" dirty="0" smtClean="0"/>
              <a:t>วัน)</a:t>
            </a:r>
          </a:p>
          <a:p>
            <a:r>
              <a:rPr lang="th-TH" sz="3200" dirty="0" smtClean="0"/>
              <a:t>มาตรการด้านสิ่งแวดล้อม สุขาภิบาลและสุขอนามัย เช่น</a:t>
            </a:r>
          </a:p>
          <a:p>
            <a:pPr>
              <a:buNone/>
            </a:pPr>
            <a:r>
              <a:rPr lang="th-TH" sz="3200" dirty="0"/>
              <a:t>	</a:t>
            </a:r>
            <a:r>
              <a:rPr lang="th-TH" sz="3200" dirty="0" smtClean="0"/>
              <a:t>กินร้อน-ช้อนกลาง-ล้างมือ, </a:t>
            </a:r>
            <a:r>
              <a:rPr lang="th-TH" sz="3200" dirty="0" smtClean="0"/>
              <a:t>การกำจัด</a:t>
            </a:r>
            <a:r>
              <a:rPr lang="th-TH" sz="3200" dirty="0" smtClean="0"/>
              <a:t>แมลงวัน, การจัดการสารคัด</a:t>
            </a:r>
            <a:r>
              <a:rPr lang="th-TH" sz="3200" dirty="0" smtClean="0"/>
              <a:t>หลั่งและอุจจาระจากผู้ป่วย, </a:t>
            </a:r>
            <a:r>
              <a:rPr lang="th-TH" sz="3200" dirty="0" smtClean="0"/>
              <a:t>ความสะอาด</a:t>
            </a:r>
            <a:r>
              <a:rPr lang="th-TH" sz="3200" dirty="0" smtClean="0"/>
              <a:t>ห้องน้ำ</a:t>
            </a:r>
          </a:p>
          <a:p>
            <a:pPr marL="450850" lvl="1" indent="-338138"/>
            <a:r>
              <a:rPr lang="th-TH" sz="3200" b="1" dirty="0" smtClean="0"/>
              <a:t>การสื่อสารความ</a:t>
            </a:r>
            <a:r>
              <a:rPr lang="th-TH" sz="3200" b="1" dirty="0" smtClean="0"/>
              <a:t>เสี่ยงให้ประชาชนในพื้นที่ทราบ(ความรู้เรื่องโรคและการป้องกัน)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572000"/>
          </a:xfrm>
        </p:spPr>
        <p:txBody>
          <a:bodyPr>
            <a:normAutofit fontScale="92500"/>
          </a:bodyPr>
          <a:lstStyle/>
          <a:p>
            <a:pPr marL="914400" lvl="1" indent="-514350"/>
            <a:r>
              <a:rPr lang="th-TH" sz="3200" b="1" dirty="0" smtClean="0"/>
              <a:t>สำรวจกลุ่มเสี่ยงเด็กอายุต่ำกว่า</a:t>
            </a:r>
            <a:r>
              <a:rPr lang="en-US" sz="3200" b="1" dirty="0" smtClean="0"/>
              <a:t> 1</a:t>
            </a:r>
            <a:r>
              <a:rPr lang="th-TH" sz="3200" b="1" dirty="0" smtClean="0"/>
              <a:t>ปี,</a:t>
            </a:r>
            <a:r>
              <a:rPr lang="en-US" sz="3200" b="1" dirty="0" smtClean="0"/>
              <a:t>5 </a:t>
            </a:r>
            <a:r>
              <a:rPr lang="th-TH" sz="3200" b="1" dirty="0" smtClean="0"/>
              <a:t>ปี ในระดับหมู่บ้าน,ตำบล  ดูความครอบคลุมของการได้รับวัคซีน </a:t>
            </a:r>
            <a:r>
              <a:rPr lang="en-US" sz="3200" b="1" dirty="0" smtClean="0"/>
              <a:t>OPV  </a:t>
            </a:r>
            <a:r>
              <a:rPr lang="th-TH" sz="3200" b="1" dirty="0" smtClean="0"/>
              <a:t>อย่างเร่งด่วน</a:t>
            </a:r>
          </a:p>
          <a:p>
            <a:pPr marL="914400" lvl="1" indent="-514350">
              <a:buNone/>
            </a:pPr>
            <a:r>
              <a:rPr lang="th-TH" sz="3200" b="1" dirty="0" smtClean="0"/>
              <a:t>     โดยมีการระดมกำลังคนทุกส่วน</a:t>
            </a:r>
            <a:r>
              <a:rPr lang="th-TH" sz="3200" b="1" dirty="0" err="1" smtClean="0"/>
              <a:t>ในพื่น</a:t>
            </a:r>
            <a:r>
              <a:rPr lang="th-TH" sz="3200" b="1" dirty="0" smtClean="0"/>
              <a:t>ที่ และ </a:t>
            </a:r>
            <a:r>
              <a:rPr lang="th-TH" sz="3200" b="1" dirty="0" err="1" smtClean="0"/>
              <a:t>อส</a:t>
            </a:r>
            <a:r>
              <a:rPr lang="th-TH" sz="3200" b="1" dirty="0" smtClean="0"/>
              <a:t>ม. จะมีบทบาทสำคัญในเรื่องการตรวจสอบความครอบคลุมของวัคซีนในพื้นที่ของตนเอง เพื่อวางแผนในการให้วัคซีน </a:t>
            </a:r>
            <a:r>
              <a:rPr lang="en-US" sz="3200" b="1" dirty="0" smtClean="0"/>
              <a:t>OPV </a:t>
            </a:r>
            <a:r>
              <a:rPr lang="th-TH" sz="3200" b="1" dirty="0" smtClean="0"/>
              <a:t>กรณีผล </a:t>
            </a:r>
            <a:r>
              <a:rPr lang="en-US" sz="3200" b="1" dirty="0" smtClean="0"/>
              <a:t>+</a:t>
            </a:r>
            <a:endParaRPr lang="th-TH" sz="3200" b="1" dirty="0" smtClean="0"/>
          </a:p>
          <a:p>
            <a:pPr marL="1314450" lvl="2" indent="-514350"/>
            <a:r>
              <a:rPr lang="th-TH" sz="2800" b="1" dirty="0" smtClean="0">
                <a:latin typeface="Times New Roman"/>
                <a:cs typeface="Times New Roman"/>
              </a:rPr>
              <a:t>ถ้า </a:t>
            </a:r>
            <a:r>
              <a:rPr lang="en-US" sz="2800" b="1" dirty="0" err="1" smtClean="0">
                <a:latin typeface="Times New Roman"/>
                <a:cs typeface="Times New Roman"/>
              </a:rPr>
              <a:t>CoV</a:t>
            </a:r>
            <a:r>
              <a:rPr lang="en-US" sz="2800" b="1" dirty="0" smtClean="0">
                <a:latin typeface="Times New Roman"/>
                <a:cs typeface="Times New Roman"/>
              </a:rPr>
              <a:t> </a:t>
            </a:r>
            <a:r>
              <a:rPr lang="th-TH" sz="2800" b="1" dirty="0" smtClean="0">
                <a:latin typeface="Times New Roman"/>
                <a:cs typeface="Times New Roman"/>
              </a:rPr>
              <a:t>มากกว่า/เท่ากับ </a:t>
            </a:r>
            <a:r>
              <a:rPr lang="en-US" sz="3200" b="1" dirty="0" smtClean="0">
                <a:latin typeface="Times New Roman"/>
                <a:cs typeface="Times New Roman"/>
              </a:rPr>
              <a:t>90 % </a:t>
            </a:r>
            <a:endParaRPr lang="th-TH" sz="3200" b="1" dirty="0" smtClean="0">
              <a:latin typeface="Times New Roman"/>
              <a:cs typeface="Times New Roman"/>
            </a:endParaRPr>
          </a:p>
          <a:p>
            <a:pPr marL="1314450" lvl="2" indent="-514350">
              <a:buNone/>
            </a:pPr>
            <a:r>
              <a:rPr lang="th-TH" sz="3200" b="1" dirty="0" smtClean="0">
                <a:latin typeface="Times New Roman"/>
                <a:cs typeface="Times New Roman"/>
              </a:rPr>
              <a:t>     </a:t>
            </a:r>
            <a:r>
              <a:rPr lang="th-TH" sz="2800" b="1" dirty="0" smtClean="0">
                <a:latin typeface="Times New Roman"/>
                <a:cs typeface="Times New Roman"/>
              </a:rPr>
              <a:t>เก็บตกในรายที่ยังได้ไม่ครบ</a:t>
            </a:r>
            <a:endParaRPr lang="th-TH" sz="3200" b="1" dirty="0" smtClean="0">
              <a:latin typeface="Times New Roman"/>
              <a:cs typeface="Times New Roman"/>
            </a:endParaRPr>
          </a:p>
          <a:p>
            <a:pPr marL="1314450" lvl="2" indent="-514350"/>
            <a:r>
              <a:rPr lang="th-TH" sz="3200" b="1" dirty="0" smtClean="0">
                <a:latin typeface="Times New Roman"/>
              </a:rPr>
              <a:t>ต่ำกว่า</a:t>
            </a:r>
            <a:r>
              <a:rPr lang="en-US" sz="3200" b="1" dirty="0" smtClean="0">
                <a:latin typeface="Times New Roman"/>
              </a:rPr>
              <a:t> 90 %  ORI </a:t>
            </a:r>
            <a:r>
              <a:rPr lang="th-TH" sz="3200" b="1" dirty="0" smtClean="0">
                <a:latin typeface="Times New Roman"/>
              </a:rPr>
              <a:t>ในรายที่อายุต่ำกว่า </a:t>
            </a:r>
            <a:r>
              <a:rPr lang="en-US" sz="3200" b="1" dirty="0" smtClean="0">
                <a:latin typeface="Times New Roman"/>
              </a:rPr>
              <a:t>5 </a:t>
            </a:r>
            <a:r>
              <a:rPr lang="th-TH" sz="3200" b="1" dirty="0" smtClean="0">
                <a:latin typeface="Times New Roman"/>
              </a:rPr>
              <a:t>ปี</a:t>
            </a:r>
            <a:endParaRPr lang="th-TH" sz="32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55776" y="836712"/>
            <a:ext cx="3770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/>
              <a:t>การสร้างเสริมภูมิคุ้มกันโรค</a:t>
            </a:r>
            <a:endParaRPr lang="th-TH" sz="3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ด่านควบคุมโรคระหว่างประเทศ</a:t>
            </a:r>
            <a:r>
              <a:rPr lang="en-US" b="1" dirty="0" smtClean="0"/>
              <a:t>/</a:t>
            </a:r>
            <a:r>
              <a:rPr lang="th-TH" b="1" dirty="0" smtClean="0"/>
              <a:t>จุดผ่อนปรน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/>
              <a:t>กรณีมีการรายงานแล้ว</a:t>
            </a:r>
          </a:p>
          <a:p>
            <a:pPr lvl="1">
              <a:buNone/>
            </a:pPr>
            <a:r>
              <a:rPr lang="en-US" sz="3600" dirty="0" smtClean="0"/>
              <a:t>&gt;&gt; </a:t>
            </a:r>
            <a:r>
              <a:rPr lang="th-TH" sz="3600" dirty="0" smtClean="0"/>
              <a:t>ให้วัคซีนแก่เด็กที่จะเข้ามาทุกราย</a:t>
            </a:r>
          </a:p>
          <a:p>
            <a:pPr lvl="1">
              <a:buNone/>
            </a:pPr>
            <a:r>
              <a:rPr lang="en-US" sz="3600" dirty="0" smtClean="0"/>
              <a:t>&gt;&gt; </a:t>
            </a:r>
            <a:r>
              <a:rPr lang="th-TH" sz="3600" dirty="0" smtClean="0"/>
              <a:t>ให้ทุกรายที่เข้า</a:t>
            </a:r>
            <a:r>
              <a:rPr lang="en-US" sz="3600" dirty="0" smtClean="0"/>
              <a:t>-</a:t>
            </a:r>
            <a:r>
              <a:rPr lang="th-TH" sz="3600" dirty="0" smtClean="0"/>
              <a:t>ออก</a:t>
            </a:r>
          </a:p>
          <a:p>
            <a:r>
              <a:rPr lang="th-TH" sz="3600" dirty="0" smtClean="0"/>
              <a:t>ประสานงานกับทุกด่านที่มีอาณาเขตติดต่อกับ </a:t>
            </a:r>
            <a:r>
              <a:rPr lang="th-TH" sz="3600" dirty="0" err="1" smtClean="0"/>
              <a:t>สปป.</a:t>
            </a:r>
            <a:r>
              <a:rPr lang="th-TH" sz="3600" dirty="0" smtClean="0"/>
              <a:t>ลาว เพื่อดำเนินการ</a:t>
            </a:r>
            <a:endParaRPr lang="th-TH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ส่วนที่ </a:t>
            </a:r>
            <a:r>
              <a:rPr lang="en-US" b="1" dirty="0" smtClean="0"/>
              <a:t>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3200" dirty="0" smtClean="0"/>
              <a:t>ต่อมาวันที่ </a:t>
            </a:r>
            <a:r>
              <a:rPr lang="en-US" sz="3200" dirty="0" smtClean="0"/>
              <a:t>29 </a:t>
            </a:r>
            <a:r>
              <a:rPr lang="th-TH" sz="3200" dirty="0" smtClean="0"/>
              <a:t>สิงหาคม </a:t>
            </a:r>
            <a:r>
              <a:rPr lang="en-US" sz="3200" dirty="0" smtClean="0"/>
              <a:t>2559 </a:t>
            </a:r>
            <a:r>
              <a:rPr lang="th-TH" sz="3200" dirty="0" smtClean="0"/>
              <a:t>ได้รับรายงานจากสถาบัน </a:t>
            </a:r>
            <a:r>
              <a:rPr lang="en-US" sz="3200" dirty="0" smtClean="0"/>
              <a:t>NIH </a:t>
            </a:r>
            <a:r>
              <a:rPr lang="th-TH" sz="3200" dirty="0" smtClean="0"/>
              <a:t>แจ้งว่าผลการตรวจอุจจาระ ด.ช.</a:t>
            </a:r>
            <a:r>
              <a:rPr lang="th-TH" sz="3200" dirty="0" err="1" smtClean="0"/>
              <a:t>วงส</a:t>
            </a:r>
            <a:r>
              <a:rPr lang="th-TH" sz="3200" dirty="0" smtClean="0"/>
              <a:t>วัน พบเชื้อ </a:t>
            </a:r>
            <a:r>
              <a:rPr lang="en-US" sz="3200" dirty="0" smtClean="0"/>
              <a:t>Poliovirus </a:t>
            </a:r>
            <a:r>
              <a:rPr lang="th-TH" sz="3200" dirty="0" smtClean="0"/>
              <a:t>สายพันธุ์ </a:t>
            </a:r>
            <a:r>
              <a:rPr lang="en-US" sz="3200" dirty="0" smtClean="0"/>
              <a:t>VDPV type 1</a:t>
            </a:r>
          </a:p>
          <a:p>
            <a:endParaRPr lang="en-US" dirty="0"/>
          </a:p>
          <a:p>
            <a:r>
              <a:rPr lang="th-TH" sz="4000" b="1" u="sng" dirty="0" smtClean="0"/>
              <a:t>จากสถานการณ์ดังกล่าว ท่านจะตอบสนองสถานการณ์อย่างไร</a:t>
            </a:r>
          </a:p>
          <a:p>
            <a:pPr>
              <a:buNone/>
            </a:pPr>
            <a:r>
              <a:rPr lang="th-TH" sz="4000" dirty="0" smtClean="0"/>
              <a:t>	.......................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dirty="0" smtClean="0"/>
              <a:t>เมื่อทราบผลจะตอบสนองต่อสถานการณ์อย่างไร...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572000"/>
          </a:xfrm>
        </p:spPr>
        <p:txBody>
          <a:bodyPr>
            <a:normAutofit/>
          </a:bodyPr>
          <a:lstStyle/>
          <a:p>
            <a:r>
              <a:rPr lang="th-TH" sz="3600" u="sng" dirty="0" smtClean="0"/>
              <a:t>ด้านการบริหารจัดการ</a:t>
            </a:r>
          </a:p>
          <a:p>
            <a:pPr lvl="1"/>
            <a:r>
              <a:rPr lang="th-TH" sz="3600" dirty="0" smtClean="0"/>
              <a:t>เนื่องจากเปิด </a:t>
            </a:r>
            <a:r>
              <a:rPr lang="en-US" sz="3600" dirty="0" smtClean="0"/>
              <a:t>EOC </a:t>
            </a:r>
            <a:r>
              <a:rPr lang="th-TH" sz="3600" dirty="0" smtClean="0"/>
              <a:t>ไว้แล้ว ก็ดำเนินการต่อ แต่มีการดำเนินงานที่เข้มข้นขึ้น</a:t>
            </a:r>
            <a:endParaRPr lang="th-TH" sz="3600" dirty="0" smtClean="0"/>
          </a:p>
          <a:p>
            <a:pPr lvl="1"/>
            <a:r>
              <a:rPr lang="th-TH" sz="3600" dirty="0" smtClean="0"/>
              <a:t>ประสานงานกับทุกด่านที่มีอาณาเขตติดต่อกับ </a:t>
            </a:r>
            <a:r>
              <a:rPr lang="th-TH" sz="3600" dirty="0" err="1" smtClean="0"/>
              <a:t>สปป.</a:t>
            </a:r>
            <a:r>
              <a:rPr lang="th-TH" sz="3600" dirty="0" smtClean="0"/>
              <a:t>ลาว แจ้งผลการตรวจยืนยันโรค เพื่อจะได้ดำเนินการอื่นๆ</a:t>
            </a:r>
            <a:r>
              <a:rPr lang="th-TH" sz="3600" dirty="0" smtClean="0"/>
              <a:t>เพิ่มเติม</a:t>
            </a:r>
            <a:endParaRPr lang="th-TH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ด้านการควบคุมโรค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/>
              <a:t>เข้มข้นในเรื่องการการควบคุมการแพร่กระจายของเชื้อในสิ่งแวดล้อม</a:t>
            </a:r>
          </a:p>
          <a:p>
            <a:pPr lvl="1"/>
            <a:r>
              <a:rPr lang="th-TH" sz="3200" b="1" dirty="0" smtClean="0"/>
              <a:t>การจัดการขยะติดเชื้อในโรงพยาบาล</a:t>
            </a:r>
            <a:r>
              <a:rPr lang="en-US" sz="3200" b="1" dirty="0" smtClean="0"/>
              <a:t>/ </a:t>
            </a:r>
            <a:r>
              <a:rPr lang="th-TH" sz="3200" b="1" dirty="0" smtClean="0"/>
              <a:t>ระบบ </a:t>
            </a:r>
            <a:r>
              <a:rPr lang="en-US" sz="3200" b="1" dirty="0" smtClean="0"/>
              <a:t>IC</a:t>
            </a:r>
            <a:endParaRPr lang="th-TH" sz="3200" b="1" dirty="0" smtClean="0"/>
          </a:p>
          <a:p>
            <a:pPr lvl="1"/>
            <a:r>
              <a:rPr lang="th-TH" sz="3200" b="1" dirty="0" smtClean="0"/>
              <a:t>การเก็บตัวอย่างสิ่งแวดล้อมส่งตรวจ</a:t>
            </a:r>
          </a:p>
          <a:p>
            <a:r>
              <a:rPr lang="th-TH" sz="3200" b="1" dirty="0" smtClean="0"/>
              <a:t>ตามรอยผู้ป่วย และควบคุมการแพร่กระจายของเชื้อ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dirty="0" smtClean="0"/>
              <a:t>เมื่อทราบผลจะตอบสนองต่อสถานการณ์อย่างไร...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96944" cy="5149552"/>
          </a:xfrm>
        </p:spPr>
        <p:txBody>
          <a:bodyPr>
            <a:normAutofit lnSpcReduction="10000"/>
          </a:bodyPr>
          <a:lstStyle/>
          <a:p>
            <a:r>
              <a:rPr lang="th-TH" sz="3900" u="sng" dirty="0" smtClean="0"/>
              <a:t>ด้านการระบาด</a:t>
            </a:r>
          </a:p>
          <a:p>
            <a:r>
              <a:rPr lang="th-TH" sz="3500" dirty="0" smtClean="0"/>
              <a:t>รายงาน</a:t>
            </a:r>
            <a:r>
              <a:rPr lang="en-US" sz="3500" dirty="0" smtClean="0">
                <a:sym typeface="Wingdings" pitchFamily="2" charset="2"/>
              </a:rPr>
              <a:t></a:t>
            </a:r>
            <a:r>
              <a:rPr lang="th-TH" sz="3500" dirty="0" smtClean="0"/>
              <a:t>นพ.</a:t>
            </a:r>
            <a:r>
              <a:rPr lang="th-TH" sz="3500" dirty="0" err="1" smtClean="0"/>
              <a:t>สสจ.</a:t>
            </a:r>
            <a:r>
              <a:rPr lang="th-TH" sz="3500" dirty="0" smtClean="0"/>
              <a:t> </a:t>
            </a:r>
            <a:r>
              <a:rPr lang="en-US" sz="3500" dirty="0" smtClean="0">
                <a:sym typeface="Wingdings" pitchFamily="2" charset="2"/>
              </a:rPr>
              <a:t> </a:t>
            </a:r>
            <a:r>
              <a:rPr lang="th-TH" sz="3500" dirty="0" smtClean="0">
                <a:sym typeface="Wingdings" pitchFamily="2" charset="2"/>
              </a:rPr>
              <a:t>รายงาน</a:t>
            </a:r>
            <a:r>
              <a:rPr lang="th-TH" sz="3500" dirty="0" smtClean="0">
                <a:sym typeface="Wingdings" pitchFamily="2" charset="2"/>
              </a:rPr>
              <a:t>ปลัดกระทรวง (เบื้องต้นทางโทรศัพท์)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500" b="1" dirty="0" smtClean="0">
                <a:sym typeface="Wingdings" pitchFamily="2" charset="2"/>
              </a:rPr>
              <a:t>ประชุม</a:t>
            </a:r>
            <a:r>
              <a:rPr lang="th-TH" sz="3500" b="1" dirty="0" smtClean="0">
                <a:sym typeface="Wingdings" pitchFamily="2" charset="2"/>
              </a:rPr>
              <a:t>คณะทำงาน</a:t>
            </a:r>
            <a:endParaRPr lang="th-TH" sz="3500" b="1" dirty="0">
              <a:sym typeface="Wingdings" pitchFamily="2" charset="2"/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en-US" sz="3500" dirty="0" smtClean="0">
                <a:sym typeface="Wingdings" pitchFamily="2" charset="2"/>
              </a:rPr>
              <a:t>Operation : </a:t>
            </a:r>
            <a:r>
              <a:rPr lang="th-TH" sz="3500" dirty="0" smtClean="0">
                <a:sym typeface="Wingdings" pitchFamily="2" charset="2"/>
              </a:rPr>
              <a:t>สอบสวน,</a:t>
            </a:r>
            <a:r>
              <a:rPr lang="en-US" sz="3500" dirty="0" smtClean="0">
                <a:sym typeface="Wingdings" pitchFamily="2" charset="2"/>
              </a:rPr>
              <a:t> </a:t>
            </a:r>
            <a:r>
              <a:rPr lang="th-TH" sz="3500" dirty="0" smtClean="0">
                <a:sym typeface="Wingdings" pitchFamily="2" charset="2"/>
              </a:rPr>
              <a:t>ควบคุมโรค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sz="3500" dirty="0" smtClean="0">
                <a:sym typeface="Wingdings" pitchFamily="2" charset="2"/>
              </a:rPr>
              <a:t>SAT : </a:t>
            </a:r>
            <a:r>
              <a:rPr lang="th-TH" sz="3500" dirty="0" smtClean="0">
                <a:sym typeface="Wingdings" pitchFamily="2" charset="2"/>
              </a:rPr>
              <a:t>ติดตามสถานการณ์, วิเคราะห์</a:t>
            </a:r>
          </a:p>
          <a:p>
            <a:pPr marL="914400" lvl="1" indent="-514350">
              <a:buFont typeface="+mj-lt"/>
              <a:buAutoNum type="arabicParenR"/>
            </a:pPr>
            <a:r>
              <a:rPr lang="th-TH" sz="3500" dirty="0" smtClean="0">
                <a:sym typeface="Wingdings" pitchFamily="2" charset="2"/>
              </a:rPr>
              <a:t>ยุทธศาสตร์ </a:t>
            </a:r>
            <a:r>
              <a:rPr lang="en-US" sz="3500" dirty="0" smtClean="0">
                <a:sym typeface="Wingdings" pitchFamily="2" charset="2"/>
              </a:rPr>
              <a:t>: </a:t>
            </a:r>
            <a:r>
              <a:rPr lang="th-TH" sz="3500" dirty="0" smtClean="0">
                <a:sym typeface="Wingdings" pitchFamily="2" charset="2"/>
              </a:rPr>
              <a:t>เสนอแนวทาง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sz="3500" dirty="0" smtClean="0">
                <a:sym typeface="Wingdings" pitchFamily="2" charset="2"/>
              </a:rPr>
              <a:t>Risk communication : </a:t>
            </a:r>
            <a:r>
              <a:rPr lang="th-TH" sz="3500" dirty="0" smtClean="0">
                <a:sym typeface="Wingdings" pitchFamily="2" charset="2"/>
              </a:rPr>
              <a:t>การแจ้งข่าวกับประชาชนและสื่อ</a:t>
            </a:r>
          </a:p>
          <a:p>
            <a:pPr marL="914400" lvl="1" indent="-514350">
              <a:buFont typeface="+mj-lt"/>
              <a:buAutoNum type="arabicParenR"/>
            </a:pPr>
            <a:r>
              <a:rPr lang="en-US" sz="3500" dirty="0" smtClean="0">
                <a:sym typeface="Wingdings" pitchFamily="2" charset="2"/>
              </a:rPr>
              <a:t>Case management : </a:t>
            </a:r>
            <a:r>
              <a:rPr lang="th-TH" sz="3500" dirty="0" smtClean="0">
                <a:sym typeface="Wingdings" pitchFamily="2" charset="2"/>
              </a:rPr>
              <a:t>การรักษาที่ได้มาตรฐาน</a:t>
            </a:r>
            <a:r>
              <a:rPr lang="en-US" sz="3500" dirty="0" smtClean="0">
                <a:sym typeface="Wingdings" pitchFamily="2" charset="2"/>
              </a:rPr>
              <a:t>+ IC</a:t>
            </a:r>
          </a:p>
          <a:p>
            <a:pPr marL="914400" lvl="1" indent="-514350">
              <a:buFont typeface="+mj-lt"/>
              <a:buAutoNum type="arabicParenR"/>
            </a:pPr>
            <a:endParaRPr lang="th-TH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dirty="0" smtClean="0"/>
              <a:t>เมื่อทราบผลจะตอบสนองต่อสถานการณ์อย่างไร...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78951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th-TH" sz="3200" b="1" dirty="0" smtClean="0">
                <a:sym typeface="Wingdings" pitchFamily="2" charset="2"/>
              </a:rPr>
              <a:t>ประชุมคณะทำงาน</a:t>
            </a:r>
            <a:r>
              <a:rPr lang="th-TH" sz="3200" dirty="0" smtClean="0">
                <a:sym typeface="Wingdings" pitchFamily="2" charset="2"/>
              </a:rPr>
              <a:t>(ต่อ)</a:t>
            </a:r>
          </a:p>
          <a:p>
            <a:pPr marL="971550" lvl="1" indent="-514350">
              <a:buFont typeface="+mj-lt"/>
              <a:buAutoNum type="arabicParenR" startAt="6"/>
            </a:pPr>
            <a:r>
              <a:rPr lang="th-TH" sz="3200" dirty="0" smtClean="0"/>
              <a:t> </a:t>
            </a:r>
            <a:r>
              <a:rPr lang="en-US" sz="3200" dirty="0" smtClean="0"/>
              <a:t>Stockpiling: </a:t>
            </a:r>
            <a:r>
              <a:rPr lang="th-TH" sz="3200" dirty="0" smtClean="0"/>
              <a:t>เตรียมความพร้อม วัสดุ-อุปกรณ์, วัคซีน, สิ่งส่งตรวจต่างๆ</a:t>
            </a:r>
          </a:p>
          <a:p>
            <a:pPr marL="971550" lvl="1" indent="-514350">
              <a:buFont typeface="+mj-lt"/>
              <a:buAutoNum type="arabicParenR" startAt="6"/>
            </a:pPr>
            <a:r>
              <a:rPr lang="th-TH" sz="3200" dirty="0" smtClean="0"/>
              <a:t>ประสานงาน </a:t>
            </a:r>
            <a:r>
              <a:rPr lang="en-US" sz="3200" dirty="0" smtClean="0"/>
              <a:t>: </a:t>
            </a:r>
            <a:r>
              <a:rPr lang="th-TH" sz="3200" dirty="0" smtClean="0"/>
              <a:t>ตามด่านรอยต่อต่างๆ, </a:t>
            </a:r>
            <a:r>
              <a:rPr lang="th-TH" sz="3200" dirty="0" err="1" smtClean="0"/>
              <a:t>สปป.</a:t>
            </a:r>
            <a:r>
              <a:rPr lang="th-TH" sz="3200" dirty="0" smtClean="0"/>
              <a:t>ลาว</a:t>
            </a:r>
          </a:p>
          <a:p>
            <a:pPr marL="971550" lvl="1" indent="-514350">
              <a:buFont typeface="+mj-lt"/>
              <a:buAutoNum type="arabicParenR" startAt="6"/>
            </a:pPr>
            <a:r>
              <a:rPr lang="th-TH" sz="3200" dirty="0" smtClean="0"/>
              <a:t>ด่า</a:t>
            </a:r>
            <a:r>
              <a:rPr lang="th-TH" sz="3200" dirty="0" smtClean="0"/>
              <a:t>นควบคุมโรค</a:t>
            </a:r>
            <a:endParaRPr lang="th-TH" sz="3200" dirty="0" smtClean="0"/>
          </a:p>
          <a:p>
            <a:pPr marL="1371600" lvl="2" indent="-514350"/>
            <a:r>
              <a:rPr lang="th-TH" sz="3200" dirty="0" smtClean="0"/>
              <a:t>ตรวจสอบมาตรการการควบคุมช่องทางเข้า-ออก</a:t>
            </a:r>
          </a:p>
          <a:p>
            <a:pPr marL="1371600" lvl="2" indent="-514350"/>
            <a:r>
              <a:rPr lang="th-TH" sz="3200" dirty="0" smtClean="0"/>
              <a:t>คัดกรองโรคต่างๆ </a:t>
            </a:r>
            <a:r>
              <a:rPr lang="en-US" sz="3200" dirty="0" smtClean="0"/>
              <a:t>: AFP, </a:t>
            </a:r>
            <a:r>
              <a:rPr lang="th-TH" sz="3200" dirty="0" smtClean="0"/>
              <a:t>กลุ่มอาการกล้ามเนื้ออ่อน</a:t>
            </a:r>
            <a:r>
              <a:rPr lang="th-TH" sz="3200" dirty="0" smtClean="0"/>
              <a:t>แรง</a:t>
            </a:r>
            <a:endParaRPr lang="th-TH" sz="3200" dirty="0" smtClean="0"/>
          </a:p>
          <a:p>
            <a:pPr marL="571500" indent="-514350">
              <a:buFont typeface="+mj-lt"/>
              <a:buAutoNum type="arabicPeriod" startAt="2"/>
            </a:pPr>
            <a:r>
              <a:rPr lang="en-US" sz="3200" dirty="0" smtClean="0"/>
              <a:t>AFP </a:t>
            </a:r>
            <a:r>
              <a:rPr lang="en-US" sz="3200" dirty="0" err="1" smtClean="0"/>
              <a:t>survilance</a:t>
            </a:r>
            <a:r>
              <a:rPr lang="en-US" sz="3200" dirty="0" smtClean="0"/>
              <a:t> </a:t>
            </a:r>
            <a:r>
              <a:rPr lang="th-TH" sz="3200" dirty="0" smtClean="0"/>
              <a:t>ต่อไป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44824"/>
            <a:ext cx="7772400" cy="1143000"/>
          </a:xfrm>
        </p:spPr>
        <p:txBody>
          <a:bodyPr/>
          <a:lstStyle/>
          <a:p>
            <a:r>
              <a:rPr lang="en-US" dirty="0" smtClean="0"/>
              <a:t>Thank you for your attention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กลุ่มที่ </a:t>
            </a:r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h-TH" sz="3200" b="1" dirty="0" smtClean="0"/>
              <a:t>   สมาชิกกลุ่ม</a:t>
            </a:r>
          </a:p>
          <a:p>
            <a:pPr>
              <a:buNone/>
            </a:pPr>
            <a:r>
              <a:rPr lang="th-TH" sz="3200" b="1" dirty="0" smtClean="0"/>
              <a:t>   </a:t>
            </a:r>
            <a:r>
              <a:rPr lang="th-TH" sz="3200" b="1" dirty="0" err="1" smtClean="0"/>
              <a:t>สคร.</a:t>
            </a:r>
            <a:r>
              <a:rPr lang="th-TH" sz="3200" b="1" dirty="0" smtClean="0"/>
              <a:t> </a:t>
            </a:r>
            <a:r>
              <a:rPr lang="en-US" sz="3200" b="1" dirty="0" smtClean="0"/>
              <a:t>7 ,</a:t>
            </a:r>
            <a:r>
              <a:rPr lang="en-US" sz="3200" b="1" dirty="0" smtClean="0"/>
              <a:t>8</a:t>
            </a:r>
            <a:endParaRPr lang="th-TH" sz="3200" b="1" dirty="0" smtClean="0"/>
          </a:p>
          <a:p>
            <a:pPr>
              <a:buNone/>
            </a:pPr>
            <a:r>
              <a:rPr lang="th-TH" sz="3200" b="1" dirty="0" smtClean="0"/>
              <a:t> </a:t>
            </a:r>
            <a:r>
              <a:rPr lang="th-TH" sz="3200" b="1" dirty="0" smtClean="0"/>
              <a:t>  และจังหวัดขอนแก่น มหาสารคาม ร้อยเอ็ด หนองคาย อุดรธานี นครพนม อุบลราชธานี ชัยภูมิ เพชรบูรณ์   แพร่</a:t>
            </a:r>
            <a:endParaRPr lang="th-TH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th-TH" sz="5400" b="1" dirty="0" smtClean="0"/>
              <a:t>ส่วนที่ </a:t>
            </a:r>
            <a:r>
              <a:rPr lang="en-US" sz="5400" b="1" dirty="0" smtClean="0"/>
              <a:t>1</a:t>
            </a:r>
            <a:endParaRPr lang="th-TH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964488" cy="5328592"/>
          </a:xfrm>
        </p:spPr>
        <p:txBody>
          <a:bodyPr>
            <a:noAutofit/>
          </a:bodyPr>
          <a:lstStyle/>
          <a:p>
            <a:r>
              <a:rPr lang="th-TH" sz="3200" b="1" dirty="0" smtClean="0"/>
              <a:t>วันที่ </a:t>
            </a:r>
            <a:r>
              <a:rPr lang="en-US" sz="3200" b="1" dirty="0" smtClean="0"/>
              <a:t>12 </a:t>
            </a:r>
            <a:r>
              <a:rPr lang="th-TH" sz="3200" b="1" dirty="0" smtClean="0"/>
              <a:t>สิงหาคม </a:t>
            </a:r>
            <a:r>
              <a:rPr lang="en-US" sz="3200" b="1" dirty="0" smtClean="0"/>
              <a:t>59 </a:t>
            </a:r>
            <a:r>
              <a:rPr lang="th-TH" sz="3200" b="1" dirty="0" smtClean="0"/>
              <a:t>รับแจ้งจาก รพ.บึงกาฬ รับผู้ป่วย </a:t>
            </a:r>
            <a:r>
              <a:rPr lang="en-US" sz="3200" b="1" dirty="0" smtClean="0"/>
              <a:t>Admit 1</a:t>
            </a:r>
            <a:r>
              <a:rPr lang="th-TH" sz="3200" b="1" dirty="0" smtClean="0"/>
              <a:t> ราย เด็กชายชาวลาว อายุ </a:t>
            </a:r>
            <a:r>
              <a:rPr lang="en-US" sz="3200" b="1" dirty="0" smtClean="0"/>
              <a:t>2</a:t>
            </a:r>
            <a:r>
              <a:rPr lang="th-TH" sz="3200" b="1" dirty="0" smtClean="0"/>
              <a:t> ปี จาก</a:t>
            </a:r>
            <a:r>
              <a:rPr lang="th-TH" sz="3200" b="1" dirty="0" err="1" smtClean="0"/>
              <a:t>แขวงบ</a:t>
            </a:r>
            <a:r>
              <a:rPr lang="th-TH" sz="3200" b="1" dirty="0" smtClean="0"/>
              <a:t>ริคำไชย  </a:t>
            </a:r>
            <a:r>
              <a:rPr lang="th-TH" sz="3200" b="1" dirty="0" err="1" smtClean="0"/>
              <a:t>สปป</a:t>
            </a:r>
            <a:r>
              <a:rPr lang="en-US" sz="3200" b="1" dirty="0" smtClean="0"/>
              <a:t>.</a:t>
            </a:r>
            <a:r>
              <a:rPr lang="th-TH" sz="3200" b="1" dirty="0" smtClean="0"/>
              <a:t>ลาว</a:t>
            </a:r>
          </a:p>
          <a:p>
            <a:r>
              <a:rPr lang="th-TH" sz="3200" b="1" dirty="0" smtClean="0"/>
              <a:t>ประวัติการเจ็บป่วย เริ่มป่วย </a:t>
            </a:r>
            <a:r>
              <a:rPr lang="en-US" sz="3200" b="1" dirty="0" smtClean="0"/>
              <a:t>2 </a:t>
            </a:r>
            <a:r>
              <a:rPr lang="th-TH" sz="3200" b="1" dirty="0" smtClean="0"/>
              <a:t>สิงหาคม </a:t>
            </a:r>
            <a:r>
              <a:rPr lang="en-US" sz="3200" b="1" dirty="0" smtClean="0"/>
              <a:t>59 </a:t>
            </a:r>
            <a:r>
              <a:rPr lang="th-TH" sz="3200" b="1" dirty="0" smtClean="0"/>
              <a:t>มีไข้ ไอ มีน้ำมูก คลื่นไส้อาเจียน อ่อนเพลีย ทานอาหารได้น้อย เข้ารับการรักษาที่คลินิกเอกชนในเทศบาลบึงกาฬ แพทย์วินิจฉัยเป็นไข้หวัด ให้ยากลับบ้าน ผู้ปกครองพาไปพักที่บ้านญาติในเทศบาลบึงกาฬ</a:t>
            </a:r>
          </a:p>
          <a:p>
            <a:r>
              <a:rPr lang="en-US" sz="3200" b="1" dirty="0" smtClean="0"/>
              <a:t>12 </a:t>
            </a:r>
            <a:r>
              <a:rPr lang="th-TH" sz="3200" b="1" dirty="0" smtClean="0"/>
              <a:t>สิงหาคม </a:t>
            </a:r>
            <a:r>
              <a:rPr lang="en-US" sz="3200" b="1" dirty="0" smtClean="0"/>
              <a:t>59 </a:t>
            </a:r>
            <a:r>
              <a:rPr lang="th-TH" sz="3200" b="1" dirty="0" smtClean="0"/>
              <a:t>เริ่มมีอาการผิดปกติ  ขาข้างขวาไม่มีแรง มีไข้สูงผู้ปกครองนำส่ง รพ</a:t>
            </a:r>
            <a:r>
              <a:rPr lang="en-US" sz="3200" b="1" dirty="0" smtClean="0"/>
              <a:t>.</a:t>
            </a:r>
            <a:r>
              <a:rPr lang="th-TH" sz="3200" b="1" dirty="0" smtClean="0"/>
              <a:t>บึงกาฬ แพทย์วินิจฉัย </a:t>
            </a:r>
            <a:r>
              <a:rPr lang="en-US" sz="3200" b="1" dirty="0" smtClean="0"/>
              <a:t>AFP </a:t>
            </a:r>
            <a:r>
              <a:rPr lang="th-TH" sz="3200" b="1" dirty="0" smtClean="0"/>
              <a:t>แพทย์</a:t>
            </a:r>
            <a:r>
              <a:rPr lang="en-US" sz="3200" b="1" dirty="0" smtClean="0"/>
              <a:t>Admit </a:t>
            </a:r>
            <a:r>
              <a:rPr lang="th-TH" sz="3200" b="1" dirty="0" smtClean="0"/>
              <a:t>และสั่งเก็บอุจจาระผู้ป่วย </a:t>
            </a:r>
            <a:r>
              <a:rPr lang="en-US" sz="3200" b="1" dirty="0" smtClean="0"/>
              <a:t>2</a:t>
            </a:r>
            <a:r>
              <a:rPr lang="th-TH" sz="3200" b="1" dirty="0" smtClean="0"/>
              <a:t> ครั้ง ห่างกัน </a:t>
            </a:r>
            <a:r>
              <a:rPr lang="en-US" sz="3200" b="1" dirty="0" smtClean="0"/>
              <a:t>24-48 </a:t>
            </a:r>
            <a:r>
              <a:rPr lang="th-TH" sz="3200" b="1" dirty="0" smtClean="0"/>
              <a:t>ชั่วโมง ส่ง ( </a:t>
            </a:r>
            <a:r>
              <a:rPr lang="en-US" sz="3200" b="1" dirty="0" smtClean="0"/>
              <a:t>NIH</a:t>
            </a:r>
            <a:r>
              <a:rPr lang="th-TH" sz="3200" b="1" dirty="0" smtClean="0"/>
              <a:t>) วันที่ </a:t>
            </a:r>
            <a:r>
              <a:rPr lang="en-US" sz="3200" b="1" dirty="0" smtClean="0"/>
              <a:t>15 </a:t>
            </a:r>
            <a:r>
              <a:rPr lang="th-TH" sz="3200" b="1" dirty="0" smtClean="0"/>
              <a:t>สิงหาคม </a:t>
            </a:r>
            <a:r>
              <a:rPr lang="en-US" sz="3200" b="1" dirty="0" smtClean="0"/>
              <a:t>59</a:t>
            </a:r>
            <a:endParaRPr lang="th-TH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1143000"/>
          </a:xfrm>
        </p:spPr>
        <p:txBody>
          <a:bodyPr/>
          <a:lstStyle/>
          <a:p>
            <a:r>
              <a:rPr lang="th-TH" dirty="0" smtClean="0"/>
              <a:t>ส่วนที่ </a:t>
            </a:r>
            <a:r>
              <a:rPr lang="en-US" dirty="0" smtClean="0"/>
              <a:t>1</a:t>
            </a:r>
            <a:r>
              <a:rPr lang="th-TH" dirty="0" smtClean="0"/>
              <a:t> (ต่อ)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640960" cy="4572000"/>
          </a:xfrm>
        </p:spPr>
        <p:txBody>
          <a:bodyPr>
            <a:normAutofit/>
          </a:bodyPr>
          <a:lstStyle/>
          <a:p>
            <a:r>
              <a:rPr lang="th-TH" sz="3200" b="1" dirty="0" smtClean="0"/>
              <a:t>ประวัติการได้รับวัคซีนของผู้ป่วย เคยได้รับวัคซีน </a:t>
            </a:r>
            <a:r>
              <a:rPr lang="en-US" sz="3200" b="1" dirty="0" smtClean="0"/>
              <a:t>DTP-HB </a:t>
            </a:r>
            <a:r>
              <a:rPr lang="th-TH" sz="3200" b="1" dirty="0" smtClean="0"/>
              <a:t>และ </a:t>
            </a:r>
            <a:r>
              <a:rPr lang="en-US" sz="3200" b="1" dirty="0" smtClean="0"/>
              <a:t>OPV 1 </a:t>
            </a:r>
            <a:r>
              <a:rPr lang="th-TH" sz="3200" b="1" dirty="0" smtClean="0"/>
              <a:t>ครั้ง เมื่อ อายุ </a:t>
            </a:r>
            <a:r>
              <a:rPr lang="en-US" sz="3200" b="1" dirty="0" smtClean="0"/>
              <a:t>6 </a:t>
            </a:r>
            <a:r>
              <a:rPr lang="th-TH" sz="3200" b="1" dirty="0" smtClean="0"/>
              <a:t>เดือน หลังจากนั้นไม่เคยได้รับวัคซีน</a:t>
            </a:r>
          </a:p>
          <a:p>
            <a:r>
              <a:rPr lang="th-TH" sz="3200" b="1" dirty="0" smtClean="0"/>
              <a:t>พี่สาวอายุ </a:t>
            </a:r>
            <a:r>
              <a:rPr lang="en-US" sz="3200" b="1" dirty="0" smtClean="0"/>
              <a:t>6 </a:t>
            </a:r>
            <a:r>
              <a:rPr lang="th-TH" sz="3200" b="1" dirty="0" smtClean="0"/>
              <a:t>ปี มีประวัติได้รับวัคซีน </a:t>
            </a:r>
            <a:r>
              <a:rPr lang="en-US" sz="3200" b="1" dirty="0" smtClean="0"/>
              <a:t>OPV </a:t>
            </a:r>
            <a:r>
              <a:rPr lang="th-TH" sz="3200" b="1" dirty="0" smtClean="0"/>
              <a:t>ครบ </a:t>
            </a:r>
            <a:r>
              <a:rPr lang="en-US" sz="3200" b="1" dirty="0" smtClean="0"/>
              <a:t>3</a:t>
            </a:r>
            <a:r>
              <a:rPr lang="th-TH" sz="3200" b="1" dirty="0" smtClean="0"/>
              <a:t>ครั้ง </a:t>
            </a:r>
          </a:p>
          <a:p>
            <a:r>
              <a:rPr lang="th-TH" sz="3200" b="1" dirty="0" smtClean="0"/>
              <a:t>พี่ชาย อายุ </a:t>
            </a:r>
            <a:r>
              <a:rPr lang="en-US" sz="3200" b="1" dirty="0" smtClean="0"/>
              <a:t>4 </a:t>
            </a:r>
            <a:r>
              <a:rPr lang="th-TH" sz="3200" b="1" dirty="0" smtClean="0"/>
              <a:t>ปี ได้รับวัคซีน </a:t>
            </a:r>
            <a:r>
              <a:rPr lang="en-US" sz="3200" b="1" dirty="0" smtClean="0"/>
              <a:t>1</a:t>
            </a:r>
            <a:r>
              <a:rPr lang="th-TH" sz="3200" b="1" dirty="0" smtClean="0"/>
              <a:t> ครั้ง เมื่ออายุ </a:t>
            </a:r>
            <a:r>
              <a:rPr lang="en-US" sz="3200" b="1" dirty="0" smtClean="0"/>
              <a:t>4</a:t>
            </a:r>
            <a:r>
              <a:rPr lang="th-TH" sz="3200" b="1" dirty="0" smtClean="0"/>
              <a:t> เดือน </a:t>
            </a:r>
          </a:p>
          <a:p>
            <a:r>
              <a:rPr lang="th-TH" sz="3200" b="1" dirty="0" smtClean="0"/>
              <a:t>ประวัติการได้รับวัคซีน </a:t>
            </a:r>
            <a:r>
              <a:rPr lang="en-US" sz="3200" b="1" dirty="0" smtClean="0"/>
              <a:t>Contact </a:t>
            </a:r>
            <a:r>
              <a:rPr lang="th-TH" sz="3200" b="1" dirty="0" smtClean="0"/>
              <a:t>ร่วมบ้าน ญาติที่ไปพักอาศัย     (บึงกาฬ) มีเด็กชายอายุ </a:t>
            </a:r>
            <a:r>
              <a:rPr lang="en-US" sz="3200" b="1" dirty="0" smtClean="0"/>
              <a:t>6</a:t>
            </a:r>
            <a:r>
              <a:rPr lang="th-TH" sz="3200" b="1" dirty="0" smtClean="0"/>
              <a:t>ปี และเด็กหญิงอายุ </a:t>
            </a:r>
            <a:r>
              <a:rPr lang="en-US" sz="3200" b="1" dirty="0" smtClean="0"/>
              <a:t>4</a:t>
            </a:r>
            <a:r>
              <a:rPr lang="th-TH" sz="3200" b="1" dirty="0" smtClean="0"/>
              <a:t>ปี ประวัติการได้รับวัคซีนครบชุด     </a:t>
            </a:r>
            <a:endParaRPr lang="th-TH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2132856"/>
            <a:ext cx="7772400" cy="2304256"/>
          </a:xfrm>
        </p:spPr>
        <p:txBody>
          <a:bodyPr>
            <a:noAutofit/>
          </a:bodyPr>
          <a:lstStyle/>
          <a:p>
            <a:pPr algn="l"/>
            <a:r>
              <a:rPr lang="th-TH" b="1" dirty="0" smtClean="0">
                <a:solidFill>
                  <a:schemeClr val="tx1"/>
                </a:solidFill>
              </a:rPr>
              <a:t>ข้อ </a:t>
            </a:r>
            <a:r>
              <a:rPr lang="en-US" b="1" dirty="0" smtClean="0">
                <a:solidFill>
                  <a:schemeClr val="tx1"/>
                </a:solidFill>
              </a:rPr>
              <a:t>1 </a:t>
            </a:r>
            <a:r>
              <a:rPr lang="th-TH" b="1" u="sng" dirty="0" smtClean="0">
                <a:solidFill>
                  <a:schemeClr val="tx1"/>
                </a:solidFill>
              </a:rPr>
              <a:t>จากสถานการณ์ดังกล่าว ท่านจะตอบสนองต่อสถานการณอย่างไร</a:t>
            </a:r>
            <a:r>
              <a:rPr lang="th-TH" b="1" dirty="0" smtClean="0">
                <a:solidFill>
                  <a:schemeClr val="tx1"/>
                </a:solidFill>
              </a:rPr>
              <a:t>?</a:t>
            </a:r>
            <a:endParaRPr lang="th-TH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892480" cy="604867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3600" b="1" dirty="0" smtClean="0"/>
              <a:t>รพ.</a:t>
            </a:r>
            <a:r>
              <a:rPr lang="th-TH" sz="3600" b="1" i="1" u="sng" dirty="0" smtClean="0"/>
              <a:t>แจ้ง </a:t>
            </a:r>
            <a:r>
              <a:rPr lang="th-TH" sz="3600" b="1" i="1" u="sng" dirty="0" err="1" smtClean="0"/>
              <a:t>สสจ.</a:t>
            </a:r>
            <a:r>
              <a:rPr lang="th-TH" sz="3600" b="1" i="1" u="sng" dirty="0" smtClean="0"/>
              <a:t>ให้ทราบ</a:t>
            </a:r>
            <a:r>
              <a:rPr lang="th-TH" sz="3600" b="1" dirty="0" smtClean="0"/>
              <a:t>ภายใน </a:t>
            </a:r>
            <a:r>
              <a:rPr lang="en-US" sz="3600" b="1" dirty="0" smtClean="0"/>
              <a:t>24</a:t>
            </a:r>
            <a:r>
              <a:rPr lang="th-TH" sz="3600" b="1" dirty="0" smtClean="0"/>
              <a:t> ชม.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b="1" dirty="0" smtClean="0">
                <a:solidFill>
                  <a:srgbClr val="002060"/>
                </a:solidFill>
              </a:rPr>
              <a:t>กลุ่มควบคุม</a:t>
            </a:r>
            <a:r>
              <a:rPr lang="th-TH" sz="3600" b="1" dirty="0" smtClean="0">
                <a:solidFill>
                  <a:srgbClr val="002060"/>
                </a:solidFill>
              </a:rPr>
              <a:t>โรค</a:t>
            </a:r>
            <a:r>
              <a:rPr lang="en-US" sz="3600" b="1" dirty="0" smtClean="0">
                <a:solidFill>
                  <a:srgbClr val="002060"/>
                </a:solidFill>
              </a:rPr>
              <a:t>/</a:t>
            </a:r>
            <a:r>
              <a:rPr lang="th-TH" sz="3600" b="1" dirty="0" smtClean="0">
                <a:solidFill>
                  <a:srgbClr val="002060"/>
                </a:solidFill>
              </a:rPr>
              <a:t>งานระบาด </a:t>
            </a:r>
            <a:r>
              <a:rPr lang="th-TH" sz="3600" b="1" dirty="0" smtClean="0">
                <a:solidFill>
                  <a:srgbClr val="002060"/>
                </a:solidFill>
              </a:rPr>
              <a:t>ลงตรวจสอบข้อเท็จจริงว่า</a:t>
            </a:r>
            <a:r>
              <a:rPr lang="th-TH" sz="3600" b="1" i="1" u="sng" dirty="0" smtClean="0">
                <a:solidFill>
                  <a:srgbClr val="002060"/>
                </a:solidFill>
              </a:rPr>
              <a:t>ป่วยจริง</a:t>
            </a:r>
            <a:r>
              <a:rPr lang="th-TH" sz="3600" b="1" i="1" u="sng" dirty="0" smtClean="0">
                <a:solidFill>
                  <a:srgbClr val="002060"/>
                </a:solidFill>
              </a:rPr>
              <a:t>หรือไม่</a:t>
            </a:r>
            <a:r>
              <a:rPr lang="th-TH" sz="3600" b="1" i="1" dirty="0" smtClean="0">
                <a:solidFill>
                  <a:srgbClr val="002060"/>
                </a:solidFill>
              </a:rPr>
              <a:t>  พบ</a:t>
            </a:r>
            <a:r>
              <a:rPr lang="th-TH" sz="3200" b="1" dirty="0" smtClean="0">
                <a:solidFill>
                  <a:srgbClr val="002060"/>
                </a:solidFill>
              </a:rPr>
              <a:t>ป่วย</a:t>
            </a:r>
            <a:r>
              <a:rPr lang="th-TH" sz="3200" b="1" dirty="0" smtClean="0">
                <a:solidFill>
                  <a:srgbClr val="002060"/>
                </a:solidFill>
              </a:rPr>
              <a:t>จริง </a:t>
            </a:r>
            <a:r>
              <a:rPr lang="en-US" sz="3200" b="1" dirty="0" smtClean="0">
                <a:solidFill>
                  <a:srgbClr val="002060"/>
                </a:solidFill>
                <a:sym typeface="Wingdings" pitchFamily="2" charset="2"/>
              </a:rPr>
              <a:t> </a:t>
            </a:r>
            <a:r>
              <a:rPr lang="th-TH" sz="3200" b="1" dirty="0" smtClean="0">
                <a:solidFill>
                  <a:srgbClr val="002060"/>
                </a:solidFill>
                <a:sym typeface="Wingdings" pitchFamily="2" charset="2"/>
              </a:rPr>
              <a:t>ทีม </a:t>
            </a:r>
            <a:r>
              <a:rPr lang="en-US" sz="3200" b="1" dirty="0" smtClean="0">
                <a:solidFill>
                  <a:srgbClr val="002060"/>
                </a:solidFill>
                <a:sym typeface="Wingdings" pitchFamily="2" charset="2"/>
              </a:rPr>
              <a:t>SRRT </a:t>
            </a:r>
            <a:r>
              <a:rPr lang="th-TH" sz="3200" b="1" dirty="0" smtClean="0">
                <a:solidFill>
                  <a:srgbClr val="002060"/>
                </a:solidFill>
                <a:sym typeface="Wingdings" pitchFamily="2" charset="2"/>
              </a:rPr>
              <a:t>ทำการลงพื้นที่สอบสวนโรค</a:t>
            </a:r>
          </a:p>
          <a:p>
            <a:pPr marL="914400" lvl="1" indent="-514350">
              <a:buNone/>
            </a:pPr>
            <a:r>
              <a:rPr lang="en-US" sz="3200" b="1" dirty="0" smtClean="0">
                <a:solidFill>
                  <a:srgbClr val="002060"/>
                </a:solidFill>
                <a:sym typeface="Wingdings" pitchFamily="2" charset="2"/>
              </a:rPr>
              <a:t>**</a:t>
            </a:r>
            <a:r>
              <a:rPr lang="th-TH" sz="3200" b="1" dirty="0" smtClean="0">
                <a:solidFill>
                  <a:srgbClr val="002060"/>
                </a:solidFill>
                <a:sym typeface="Wingdings" pitchFamily="2" charset="2"/>
              </a:rPr>
              <a:t>ค้นหาผู้สัมผัสโรค</a:t>
            </a:r>
          </a:p>
          <a:p>
            <a:pPr marL="914400" lvl="1" indent="-514350">
              <a:buNone/>
            </a:pPr>
            <a:r>
              <a:rPr lang="en-US" sz="3200" b="1" dirty="0" smtClean="0">
                <a:solidFill>
                  <a:srgbClr val="002060"/>
                </a:solidFill>
                <a:sym typeface="Wingdings" pitchFamily="2" charset="2"/>
              </a:rPr>
              <a:t>&gt;&gt; </a:t>
            </a:r>
            <a:r>
              <a:rPr lang="th-TH" sz="3200" b="1" dirty="0" smtClean="0">
                <a:solidFill>
                  <a:srgbClr val="002060"/>
                </a:solidFill>
                <a:sym typeface="Wingdings" pitchFamily="2" charset="2"/>
              </a:rPr>
              <a:t>เขตเทศบาลบึงกาฬ</a:t>
            </a:r>
          </a:p>
          <a:p>
            <a:pPr marL="914400" lvl="1" indent="-514350">
              <a:buNone/>
            </a:pPr>
            <a:r>
              <a:rPr lang="en-US" sz="3200" b="1" dirty="0" smtClean="0">
                <a:solidFill>
                  <a:srgbClr val="002060"/>
                </a:solidFill>
                <a:sym typeface="Wingdings" pitchFamily="2" charset="2"/>
              </a:rPr>
              <a:t>&gt;&gt; </a:t>
            </a:r>
            <a:r>
              <a:rPr lang="th-TH" sz="3200" b="1" dirty="0" smtClean="0">
                <a:solidFill>
                  <a:srgbClr val="002060"/>
                </a:solidFill>
                <a:sym typeface="Wingdings" pitchFamily="2" charset="2"/>
              </a:rPr>
              <a:t>ประสาน </a:t>
            </a:r>
            <a:r>
              <a:rPr lang="th-TH" sz="3200" b="1" dirty="0" err="1" smtClean="0">
                <a:solidFill>
                  <a:srgbClr val="002060"/>
                </a:solidFill>
                <a:sym typeface="Wingdings" pitchFamily="2" charset="2"/>
              </a:rPr>
              <a:t>แขวงบ</a:t>
            </a:r>
            <a:r>
              <a:rPr lang="th-TH" sz="3200" b="1" dirty="0" smtClean="0">
                <a:solidFill>
                  <a:srgbClr val="002060"/>
                </a:solidFill>
                <a:sym typeface="Wingdings" pitchFamily="2" charset="2"/>
              </a:rPr>
              <a:t>ริคำไชย </a:t>
            </a:r>
            <a:r>
              <a:rPr lang="th-TH" sz="3200" b="1" dirty="0" err="1" smtClean="0">
                <a:solidFill>
                  <a:srgbClr val="002060"/>
                </a:solidFill>
                <a:sym typeface="Wingdings" pitchFamily="2" charset="2"/>
              </a:rPr>
              <a:t>สปป.</a:t>
            </a:r>
            <a:r>
              <a:rPr lang="th-TH" sz="3200" b="1" dirty="0" smtClean="0">
                <a:solidFill>
                  <a:srgbClr val="002060"/>
                </a:solidFill>
                <a:sym typeface="Wingdings" pitchFamily="2" charset="2"/>
              </a:rPr>
              <a:t>ลาว </a:t>
            </a:r>
            <a:r>
              <a:rPr lang="en-US" sz="3200" b="1" dirty="0" smtClean="0">
                <a:solidFill>
                  <a:srgbClr val="002060"/>
                </a:solidFill>
                <a:sym typeface="Wingdings" pitchFamily="2" charset="2"/>
              </a:rPr>
              <a:t>: </a:t>
            </a:r>
            <a:endParaRPr lang="th-TH" sz="3200" b="1" dirty="0" smtClean="0">
              <a:solidFill>
                <a:srgbClr val="002060"/>
              </a:solidFill>
              <a:sym typeface="Wingdings" pitchFamily="2" charset="2"/>
            </a:endParaRPr>
          </a:p>
          <a:p>
            <a:pPr marL="914400" lvl="1" indent="-514350">
              <a:buNone/>
            </a:pPr>
            <a:r>
              <a:rPr lang="th-TH" sz="3200" b="1" dirty="0" smtClean="0">
                <a:solidFill>
                  <a:srgbClr val="002060"/>
                </a:solidFill>
                <a:sym typeface="Wingdings" pitchFamily="2" charset="2"/>
              </a:rPr>
              <a:t>       แจ้ง</a:t>
            </a:r>
            <a:r>
              <a:rPr lang="th-TH" sz="3200" b="1" dirty="0" smtClean="0">
                <a:solidFill>
                  <a:srgbClr val="002060"/>
                </a:solidFill>
                <a:sym typeface="Wingdings" pitchFamily="2" charset="2"/>
              </a:rPr>
              <a:t>เพื่อทราบ </a:t>
            </a:r>
            <a:r>
              <a:rPr lang="th-TH" sz="3200" b="1" dirty="0" smtClean="0">
                <a:solidFill>
                  <a:srgbClr val="002060"/>
                </a:solidFill>
                <a:sym typeface="Wingdings" pitchFamily="2" charset="2"/>
              </a:rPr>
              <a:t>และดำเนินการในส่วนที่เกี่ยวข้อง</a:t>
            </a:r>
            <a:endParaRPr lang="th-TH" sz="3200" b="1" dirty="0" smtClean="0">
              <a:solidFill>
                <a:srgbClr val="002060"/>
              </a:solidFill>
              <a:sym typeface="Wingdings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th-TH" sz="3600" b="1" dirty="0" smtClean="0"/>
              <a:t>วิเคราะห์สถานการณ์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b="1" dirty="0" smtClean="0"/>
              <a:t>ประเมิน</a:t>
            </a:r>
            <a:r>
              <a:rPr lang="th-TH" sz="3600" b="1" dirty="0" smtClean="0"/>
              <a:t>ในเรื่อง </a:t>
            </a:r>
            <a:r>
              <a:rPr lang="en-US" sz="3600" b="1" dirty="0" smtClean="0"/>
              <a:t>Vaccine coverage </a:t>
            </a:r>
          </a:p>
          <a:p>
            <a:pPr marL="514350" indent="-514350">
              <a:buFont typeface="+mj-lt"/>
              <a:buAutoNum type="arabicPeriod"/>
            </a:pPr>
            <a:endParaRPr lang="th-TH" sz="3600" b="1" dirty="0" smtClean="0"/>
          </a:p>
          <a:p>
            <a:endParaRPr lang="th-TH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th-TH" b="1" dirty="0" smtClean="0"/>
              <a:t>ประเด็นเรื่อง</a:t>
            </a:r>
            <a:r>
              <a:rPr lang="th-TH" b="1" dirty="0" smtClean="0"/>
              <a:t>การ</a:t>
            </a:r>
            <a:r>
              <a:rPr lang="th-TH" b="1" dirty="0" smtClean="0"/>
              <a:t>สอบสวน</a:t>
            </a:r>
            <a:r>
              <a:rPr lang="en-US" b="1" dirty="0" smtClean="0"/>
              <a:t>/</a:t>
            </a:r>
            <a:r>
              <a:rPr lang="th-TH" b="1" dirty="0" smtClean="0"/>
              <a:t>ควบคุม</a:t>
            </a:r>
            <a:r>
              <a:rPr lang="th-TH" b="1" dirty="0" smtClean="0"/>
              <a:t>โรค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5069160"/>
          </a:xfrm>
        </p:spPr>
        <p:txBody>
          <a:bodyPr>
            <a:normAutofit/>
          </a:bodyPr>
          <a:lstStyle/>
          <a:p>
            <a:r>
              <a:rPr lang="th-TH" sz="3200" dirty="0" smtClean="0"/>
              <a:t>ดำเนินการภายใน </a:t>
            </a:r>
            <a:r>
              <a:rPr lang="en-US" sz="3200" dirty="0" smtClean="0"/>
              <a:t>24-48 </a:t>
            </a:r>
            <a:r>
              <a:rPr lang="th-TH" sz="3200" dirty="0" smtClean="0"/>
              <a:t>ชั่วโมง</a:t>
            </a:r>
          </a:p>
          <a:p>
            <a:r>
              <a:rPr lang="th-TH" sz="3200" dirty="0" smtClean="0"/>
              <a:t>การแกะรอยและตามรอยผู้ป่วย ตั้งแต่ข้ามมายังประเทศไทย...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sz="3200" dirty="0" smtClean="0"/>
              <a:t>ไปที่ไหน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sz="3200" dirty="0" smtClean="0"/>
              <a:t>เล่นกับ</a:t>
            </a:r>
            <a:r>
              <a:rPr lang="th-TH" sz="3200" dirty="0" smtClean="0"/>
              <a:t>ใครบ้าง</a:t>
            </a:r>
            <a:endParaRPr lang="th-TH" sz="32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th-TH" sz="3200" dirty="0" smtClean="0"/>
              <a:t>กินอาหารที่ไหน กับใคร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sz="3200" dirty="0" smtClean="0"/>
              <a:t>สถานที่และพฤติกรรมการขับถ่าย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sz="3200" dirty="0" smtClean="0"/>
              <a:t>เดินทางไปสถานที่ใดบ้าง</a:t>
            </a:r>
          </a:p>
          <a:p>
            <a:pPr marL="971550" lvl="1" indent="-514350">
              <a:buFont typeface="+mj-lt"/>
              <a:buAutoNum type="arabicPeriod"/>
            </a:pPr>
            <a:r>
              <a:rPr lang="th-TH" sz="3200" dirty="0" smtClean="0"/>
              <a:t>มีอาการอาเจียน </a:t>
            </a:r>
            <a:r>
              <a:rPr lang="en-US" sz="3200" dirty="0" smtClean="0"/>
              <a:t>&gt;&gt; </a:t>
            </a:r>
            <a:r>
              <a:rPr lang="th-TH" sz="3200" dirty="0" smtClean="0"/>
              <a:t>การแพร่กระจายของสารคัด</a:t>
            </a:r>
            <a:r>
              <a:rPr lang="th-TH" sz="3200" dirty="0" smtClean="0"/>
              <a:t>หลั่ง</a:t>
            </a:r>
            <a:endParaRPr lang="en-US" sz="3200" dirty="0" smtClean="0"/>
          </a:p>
          <a:p>
            <a:pPr marL="571500" indent="-514350"/>
            <a:r>
              <a:rPr lang="en-US" sz="3200" dirty="0" smtClean="0"/>
              <a:t>**</a:t>
            </a:r>
            <a:r>
              <a:rPr lang="th-TH" sz="3200" dirty="0" smtClean="0"/>
              <a:t> มี</a:t>
            </a:r>
            <a:r>
              <a:rPr lang="th-TH" sz="3200" dirty="0" smtClean="0"/>
              <a:t>การติดตามอาการ</a:t>
            </a:r>
            <a:r>
              <a:rPr lang="th-TH" sz="3200" dirty="0" smtClean="0"/>
              <a:t>ผู้ป่วย</a:t>
            </a:r>
            <a:r>
              <a:rPr lang="en-US" sz="3200" dirty="0" smtClean="0"/>
              <a:t>30 </a:t>
            </a:r>
            <a:r>
              <a:rPr lang="th-TH" sz="3200" dirty="0" smtClean="0"/>
              <a:t>และ</a:t>
            </a:r>
            <a:r>
              <a:rPr lang="en-US" sz="3200" dirty="0" smtClean="0"/>
              <a:t>60 </a:t>
            </a:r>
            <a:r>
              <a:rPr lang="th-TH" sz="3200" dirty="0" smtClean="0"/>
              <a:t>วัน </a:t>
            </a:r>
            <a:endParaRPr lang="th-TH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0"/>
            <a:ext cx="7772400" cy="1143000"/>
          </a:xfrm>
        </p:spPr>
        <p:txBody>
          <a:bodyPr/>
          <a:lstStyle/>
          <a:p>
            <a:pPr algn="l"/>
            <a:r>
              <a:rPr lang="th-TH" b="1" dirty="0" smtClean="0"/>
              <a:t>สำรวจหา </a:t>
            </a:r>
            <a:r>
              <a:rPr lang="en-US" b="1" dirty="0" smtClean="0"/>
              <a:t>Contact Cases…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712968" cy="54006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3200" b="1" u="sng" dirty="0" smtClean="0"/>
              <a:t>ผู้สัมผัสใกล้ชิด</a:t>
            </a:r>
            <a:r>
              <a:rPr lang="en-US" sz="3200" b="1" u="sng" dirty="0" smtClean="0"/>
              <a:t>/</a:t>
            </a:r>
            <a:r>
              <a:rPr lang="th-TH" sz="3200" b="1" u="sng" dirty="0" smtClean="0"/>
              <a:t>ในครอบครัว</a:t>
            </a:r>
            <a:endParaRPr lang="th-TH" sz="3200" dirty="0" smtClean="0"/>
          </a:p>
          <a:p>
            <a:pPr marL="914400" lvl="1" indent="-514350"/>
            <a:r>
              <a:rPr lang="th-TH" sz="3200" dirty="0" smtClean="0"/>
              <a:t>ครอบครัวชาว</a:t>
            </a:r>
            <a:r>
              <a:rPr lang="th-TH" sz="3200" dirty="0" smtClean="0"/>
              <a:t>ลาว ได้แก่ </a:t>
            </a:r>
            <a:r>
              <a:rPr lang="th-TH" sz="3200" dirty="0" smtClean="0"/>
              <a:t>พ่อ, แม่, พี่สาว </a:t>
            </a:r>
            <a:r>
              <a:rPr lang="en-US" sz="3200" dirty="0" smtClean="0"/>
              <a:t>6</a:t>
            </a:r>
            <a:r>
              <a:rPr lang="th-TH" sz="3200" dirty="0" smtClean="0"/>
              <a:t> ปี(</a:t>
            </a:r>
            <a:r>
              <a:rPr lang="en-US" sz="3200" dirty="0" smtClean="0"/>
              <a:t>OPV 3 </a:t>
            </a:r>
            <a:r>
              <a:rPr lang="th-TH" sz="3200" dirty="0" smtClean="0"/>
              <a:t>ครั้ง), พี่ชาย </a:t>
            </a:r>
            <a:r>
              <a:rPr lang="en-US" sz="3200" dirty="0" smtClean="0"/>
              <a:t>4</a:t>
            </a:r>
            <a:r>
              <a:rPr lang="th-TH" sz="3200" dirty="0" smtClean="0"/>
              <a:t> ปี (ได้รับวัคซีน </a:t>
            </a:r>
            <a:r>
              <a:rPr lang="en-US" sz="3200" dirty="0" smtClean="0"/>
              <a:t>1 </a:t>
            </a:r>
            <a:r>
              <a:rPr lang="th-TH" sz="3200" dirty="0" smtClean="0"/>
              <a:t>ครั้ง ตอนอายุ </a:t>
            </a:r>
            <a:r>
              <a:rPr lang="en-US" sz="3200" dirty="0" smtClean="0"/>
              <a:t>4 </a:t>
            </a:r>
            <a:r>
              <a:rPr lang="th-TH" sz="3200" dirty="0" smtClean="0"/>
              <a:t>เดือน)</a:t>
            </a:r>
          </a:p>
          <a:p>
            <a:pPr marL="914400" lvl="1" indent="-514350"/>
            <a:r>
              <a:rPr lang="th-TH" sz="3200" dirty="0" smtClean="0"/>
              <a:t>ญาติที่อยู่เขตเทศบาลบึงกาฬ ได้แก่ เด็กชาย </a:t>
            </a:r>
            <a:r>
              <a:rPr lang="en-US" sz="3200" dirty="0" smtClean="0"/>
              <a:t>6 </a:t>
            </a:r>
            <a:r>
              <a:rPr lang="th-TH" sz="3200" dirty="0" smtClean="0"/>
              <a:t>ปี และ เด็กหญิง </a:t>
            </a:r>
            <a:r>
              <a:rPr lang="en-US" sz="3200" dirty="0" smtClean="0"/>
              <a:t>4 </a:t>
            </a:r>
            <a:r>
              <a:rPr lang="th-TH" sz="3200" dirty="0" smtClean="0"/>
              <a:t>ปี (มีประวัติได้รับวัคซีน </a:t>
            </a:r>
            <a:r>
              <a:rPr lang="en-US" sz="3200" dirty="0" smtClean="0"/>
              <a:t>OPV </a:t>
            </a:r>
            <a:r>
              <a:rPr lang="th-TH" sz="3200" dirty="0" smtClean="0"/>
              <a:t>ครบชุด ครบถ้วน)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200" b="1" u="sng" dirty="0" smtClean="0"/>
              <a:t>ผู้สัมผัสในชุมชน</a:t>
            </a:r>
            <a:r>
              <a:rPr lang="en-US" sz="3200" b="1" u="sng" dirty="0" smtClean="0"/>
              <a:t>/</a:t>
            </a:r>
            <a:r>
              <a:rPr lang="th-TH" sz="3200" b="1" u="sng" dirty="0" smtClean="0"/>
              <a:t>อื่นๆ</a:t>
            </a:r>
          </a:p>
          <a:p>
            <a:pPr marL="914400" lvl="1" indent="-514350"/>
            <a:r>
              <a:rPr lang="th-TH" sz="3200" dirty="0" smtClean="0"/>
              <a:t>บ้านใกล้, เพื่อนบ้าน</a:t>
            </a:r>
          </a:p>
          <a:p>
            <a:pPr marL="914400" lvl="1" indent="-514350"/>
            <a:r>
              <a:rPr lang="th-TH" sz="3200" dirty="0" smtClean="0"/>
              <a:t>ผู้สัมผัสที่คลินิกเอกชน</a:t>
            </a:r>
          </a:p>
          <a:p>
            <a:pPr marL="914400" lvl="1" indent="-514350"/>
            <a:r>
              <a:rPr lang="th-TH" sz="3200" dirty="0" smtClean="0"/>
              <a:t>ผู้สัมผัสที่รพ.บึงกาฬ</a:t>
            </a:r>
          </a:p>
          <a:p>
            <a:pPr marL="914400" lvl="1" indent="-514350"/>
            <a:r>
              <a:rPr lang="th-TH" sz="3200" dirty="0" smtClean="0"/>
              <a:t>ผู้สัมผัสระหว่างเดินทาง</a:t>
            </a:r>
            <a:endParaRPr lang="th-TH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มาตรการดำเนินการควบคุม</a:t>
            </a:r>
            <a:r>
              <a:rPr lang="th-TH" b="1" dirty="0" smtClean="0"/>
              <a:t>โรค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572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h-TH" sz="3600" b="1" dirty="0" smtClean="0"/>
              <a:t>รายงาน</a:t>
            </a:r>
            <a:r>
              <a:rPr lang="th-TH" sz="3600" b="1" dirty="0" smtClean="0"/>
              <a:t>ผู้บริหาร </a:t>
            </a:r>
            <a:r>
              <a:rPr lang="th-TH" sz="3600" b="1" dirty="0" err="1" smtClean="0"/>
              <a:t>สสจ.</a:t>
            </a:r>
            <a:r>
              <a:rPr lang="th-TH" sz="3600" b="1" dirty="0" smtClean="0"/>
              <a:t> </a:t>
            </a:r>
            <a:r>
              <a:rPr lang="th-TH" sz="3600" b="1" dirty="0" smtClean="0"/>
              <a:t>/</a:t>
            </a:r>
            <a:r>
              <a:rPr lang="th-TH" sz="3600" b="1" dirty="0" err="1" smtClean="0"/>
              <a:t>สคร.</a:t>
            </a:r>
            <a:r>
              <a:rPr lang="th-TH" sz="3600" b="1" dirty="0" smtClean="0"/>
              <a:t> </a:t>
            </a:r>
            <a:r>
              <a:rPr lang="th-TH" sz="3600" b="1" dirty="0" smtClean="0"/>
              <a:t>รับทราบ</a:t>
            </a:r>
          </a:p>
          <a:p>
            <a:pPr marL="514350" indent="-514350">
              <a:buFont typeface="+mj-lt"/>
              <a:buAutoNum type="arabicPeriod"/>
            </a:pPr>
            <a:r>
              <a:rPr lang="th-TH" sz="3600" b="1" dirty="0" smtClean="0"/>
              <a:t>ประสานกับ </a:t>
            </a:r>
            <a:r>
              <a:rPr lang="th-TH" sz="3600" b="1" dirty="0" err="1" smtClean="0"/>
              <a:t>แขวงบ</a:t>
            </a:r>
            <a:r>
              <a:rPr lang="th-TH" sz="3600" b="1" dirty="0" smtClean="0"/>
              <a:t>ริคำไชย </a:t>
            </a:r>
            <a:r>
              <a:rPr lang="th-TH" sz="3600" b="1" dirty="0" err="1" smtClean="0"/>
              <a:t>สปป.</a:t>
            </a:r>
            <a:r>
              <a:rPr lang="th-TH" sz="3600" b="1" dirty="0" smtClean="0"/>
              <a:t>ลาว </a:t>
            </a:r>
            <a:r>
              <a:rPr lang="th-TH" sz="3600" b="1" dirty="0" smtClean="0"/>
              <a:t> </a:t>
            </a:r>
            <a:endParaRPr lang="th-TH" sz="3600" b="1" dirty="0" smtClean="0"/>
          </a:p>
          <a:p>
            <a:pPr marL="514350" indent="-514350">
              <a:buFont typeface="+mj-lt"/>
              <a:buAutoNum type="arabicPeriod"/>
            </a:pPr>
            <a:r>
              <a:rPr lang="th-TH" sz="3600" b="1" dirty="0" smtClean="0"/>
              <a:t>เปิดศูนย์ </a:t>
            </a:r>
            <a:r>
              <a:rPr lang="en-US" sz="3600" b="1" dirty="0" smtClean="0"/>
              <a:t>EOC </a:t>
            </a:r>
            <a:r>
              <a:rPr lang="th-TH" sz="3600" b="1" dirty="0" smtClean="0"/>
              <a:t>ของจังหวัดเพื่อดำเนินการ </a:t>
            </a:r>
          </a:p>
          <a:p>
            <a:pPr marL="514350" indent="-514350">
              <a:buNone/>
            </a:pPr>
            <a:r>
              <a:rPr lang="th-TH" sz="3600" b="1" dirty="0" smtClean="0"/>
              <a:t>     เนื่องจากไม่</a:t>
            </a:r>
            <a:r>
              <a:rPr lang="th-TH" sz="3600" b="1" dirty="0" smtClean="0"/>
              <a:t>เคย</a:t>
            </a:r>
            <a:r>
              <a:rPr lang="th-TH" sz="3600" b="1" dirty="0" smtClean="0"/>
              <a:t>มีผู้ป่วย และมีการคาดการณ์ว่ามีความเสี่ยงสูงที่อาจจะเป็นป่วยโปลิโอ </a:t>
            </a:r>
            <a:r>
              <a:rPr lang="th-TH" sz="3600" b="1" dirty="0" smtClean="0"/>
              <a:t>จากข้อมูลที่</a:t>
            </a:r>
            <a:r>
              <a:rPr lang="th-TH" sz="3600" b="1" dirty="0" smtClean="0"/>
              <a:t>มี</a:t>
            </a:r>
            <a:r>
              <a:rPr lang="th-TH" sz="3600" b="1" dirty="0" smtClean="0"/>
              <a:t>(</a:t>
            </a:r>
            <a:r>
              <a:rPr lang="en-US" sz="3600" b="1" dirty="0" smtClean="0"/>
              <a:t>Information</a:t>
            </a:r>
            <a:r>
              <a:rPr lang="th-TH" sz="3600" b="1" dirty="0" smtClean="0"/>
              <a:t>)</a:t>
            </a:r>
          </a:p>
          <a:p>
            <a:pPr marL="514350" indent="-514350">
              <a:buNone/>
            </a:pPr>
            <a:r>
              <a:rPr lang="en-US" sz="3600" b="1" dirty="0" smtClean="0"/>
              <a:t>     -</a:t>
            </a:r>
            <a:r>
              <a:rPr lang="th-TH" sz="3600" b="1" dirty="0" smtClean="0"/>
              <a:t> มีผู้ป่วยโปลิโอที่ </a:t>
            </a:r>
            <a:r>
              <a:rPr lang="th-TH" sz="3600" b="1" dirty="0" err="1" smtClean="0"/>
              <a:t>สปป.</a:t>
            </a:r>
            <a:r>
              <a:rPr lang="th-TH" sz="3600" b="1" dirty="0" smtClean="0"/>
              <a:t>ลาว </a:t>
            </a:r>
            <a:endParaRPr lang="en-US" sz="3600" b="1" dirty="0" smtClean="0"/>
          </a:p>
          <a:p>
            <a:pPr marL="514350" indent="-514350">
              <a:buNone/>
            </a:pPr>
            <a:r>
              <a:rPr lang="en-US" sz="3600" b="1" dirty="0" smtClean="0"/>
              <a:t> </a:t>
            </a:r>
            <a:r>
              <a:rPr lang="en-US" sz="3600" b="1" dirty="0" smtClean="0"/>
              <a:t>   – </a:t>
            </a:r>
            <a:r>
              <a:rPr lang="th-TH" sz="3600" b="1" dirty="0" smtClean="0"/>
              <a:t>ผู้ป่วยรายนี้ได้รับวัคซีน </a:t>
            </a:r>
            <a:r>
              <a:rPr lang="en-US" sz="3600" b="1" dirty="0" smtClean="0"/>
              <a:t>OPV </a:t>
            </a:r>
            <a:r>
              <a:rPr lang="th-TH" sz="3600" b="1" dirty="0" smtClean="0"/>
              <a:t>ไม่ครบ</a:t>
            </a:r>
            <a:endParaRPr lang="th-TH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Tahoma"/>
        <a:ea typeface=""/>
        <a:cs typeface="LilyUPC"/>
      </a:majorFont>
      <a:minorFont>
        <a:latin typeface="Perpetua"/>
        <a:ea typeface=""/>
        <a:cs typeface="EucrosiaUPC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254</TotalTime>
  <Words>1026</Words>
  <Application>Microsoft Office PowerPoint</Application>
  <PresentationFormat>On-screen Show 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 Scinario 2</vt:lpstr>
      <vt:lpstr>กลุ่มที่ 2</vt:lpstr>
      <vt:lpstr>ส่วนที่ 1</vt:lpstr>
      <vt:lpstr>ส่วนที่ 1 (ต่อ)</vt:lpstr>
      <vt:lpstr>ข้อ 1 จากสถานการณ์ดังกล่าว ท่านจะตอบสนองต่อสถานการณอย่างไร?</vt:lpstr>
      <vt:lpstr>Slide 6</vt:lpstr>
      <vt:lpstr>ประเด็นเรื่องการสอบสวน/ควบคุมโรค</vt:lpstr>
      <vt:lpstr>สำรวจหา Contact Cases…</vt:lpstr>
      <vt:lpstr>มาตรการดำเนินการควบคุมโรค</vt:lpstr>
      <vt:lpstr>มาตรการดำเนินการควบคุมโรค (ต่อ)</vt:lpstr>
      <vt:lpstr>Slide 11</vt:lpstr>
      <vt:lpstr>ด่านควบคุมโรคระหว่างประเทศ/จุดผ่อนปรน</vt:lpstr>
      <vt:lpstr>ส่วนที่ 2</vt:lpstr>
      <vt:lpstr>เมื่อทราบผลจะตอบสนองต่อสถานการณ์อย่างไร...</vt:lpstr>
      <vt:lpstr>ด้านการควบคุมโรค</vt:lpstr>
      <vt:lpstr>เมื่อทราบผลจะตอบสนองต่อสถานการณ์อย่างไร...</vt:lpstr>
      <vt:lpstr>เมื่อทราบผลจะตอบสนองต่อสถานการณ์อย่างไร...</vt:lpstr>
      <vt:lpstr>Thank you for your attention</vt:lpstr>
    </vt:vector>
  </TitlesOfParts>
  <Company>Q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Scinario 2</dc:title>
  <dc:creator>Q</dc:creator>
  <cp:lastModifiedBy>Q</cp:lastModifiedBy>
  <cp:revision>25</cp:revision>
  <dcterms:created xsi:type="dcterms:W3CDTF">2016-09-13T15:57:48Z</dcterms:created>
  <dcterms:modified xsi:type="dcterms:W3CDTF">2016-09-14T04:44:32Z</dcterms:modified>
</cp:coreProperties>
</file>