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384" r:id="rId2"/>
    <p:sldId id="392" r:id="rId3"/>
    <p:sldId id="391" r:id="rId4"/>
    <p:sldId id="393" r:id="rId5"/>
    <p:sldId id="394" r:id="rId6"/>
    <p:sldId id="395" r:id="rId7"/>
    <p:sldId id="396" r:id="rId8"/>
    <p:sldId id="397" r:id="rId9"/>
    <p:sldId id="398" r:id="rId10"/>
    <p:sldId id="399" r:id="rId11"/>
    <p:sldId id="400" r:id="rId12"/>
  </p:sldIdLst>
  <p:sldSz cx="9144000" cy="6858000" type="screen4x3"/>
  <p:notesSz cx="7010400" cy="9296400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0066"/>
    <a:srgbClr val="FF99FF"/>
    <a:srgbClr val="FF66FF"/>
    <a:srgbClr val="FFFFFF"/>
    <a:srgbClr val="FFFF00"/>
    <a:srgbClr val="009900"/>
    <a:srgbClr val="99FF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43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E03009D-BFC0-4EA0-AAEA-A2C104FC1F85}" type="datetimeFigureOut">
              <a:rPr lang="th-TH"/>
              <a:pPr>
                <a:defRPr/>
              </a:pPr>
              <a:t>14/09/59</a:t>
            </a:fld>
            <a:endParaRPr lang="th-TH"/>
          </a:p>
        </p:txBody>
      </p:sp>
      <p:sp>
        <p:nvSpPr>
          <p:cNvPr id="4" name="ตัวยึด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th-TH" noProof="0"/>
          </a:p>
        </p:txBody>
      </p:sp>
      <p:sp>
        <p:nvSpPr>
          <p:cNvPr id="5" name="ตัวยึด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noProof="0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noProof="0" smtClean="0"/>
              <a:t>ระดับที่สอง</a:t>
            </a:r>
          </a:p>
          <a:p>
            <a:pPr lvl="2"/>
            <a:r>
              <a:rPr lang="th-TH" noProof="0" smtClean="0"/>
              <a:t>ระดับที่สาม</a:t>
            </a:r>
          </a:p>
          <a:p>
            <a:pPr lvl="3"/>
            <a:r>
              <a:rPr lang="th-TH" noProof="0" smtClean="0"/>
              <a:t>ระดับที่สี่</a:t>
            </a:r>
          </a:p>
          <a:p>
            <a:pPr lvl="4"/>
            <a:r>
              <a:rPr lang="th-TH" noProof="0" smtClean="0"/>
              <a:t>ระดับที่ห้า</a:t>
            </a:r>
            <a:endParaRPr lang="th-TH" noProof="0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9F1843F-D532-4B3A-A35F-0E652E45598D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31742227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 txBox="1">
            <a:spLocks noGrp="1" noChangeArrowheads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2E92CAF8-0F37-42EE-B60D-BD3610C61819}" type="slidenum">
              <a:rPr lang="en-US" sz="1200">
                <a:solidFill>
                  <a:prstClr val="black"/>
                </a:solidFill>
                <a:latin typeface="Arial" pitchFamily="34" charset="0"/>
                <a:cs typeface="Angsana New" pitchFamily="18" charset="-34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th-TH" sz="1200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27138" y="720725"/>
            <a:ext cx="4611687" cy="34575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62310" y="4394809"/>
            <a:ext cx="5131224" cy="4176924"/>
          </a:xfrm>
          <a:noFill/>
        </p:spPr>
        <p:txBody>
          <a:bodyPr wrap="square" lIns="91219" tIns="45610" rIns="91219" bIns="4561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sz="3000" smtClean="0">
                <a:cs typeface="Cordia New" pitchFamily="34" charset="-34"/>
              </a:rPr>
              <a:t>The most recent outbreak is of course SARS</a:t>
            </a:r>
          </a:p>
          <a:p>
            <a:pPr eaLnBrk="1" hangingPunct="1"/>
            <a:r>
              <a:rPr lang="en-GB" sz="3000" smtClean="0">
                <a:cs typeface="Cordia New" pitchFamily="34" charset="-34"/>
              </a:rPr>
              <a:t>Spread is via international flights</a:t>
            </a:r>
          </a:p>
          <a:p>
            <a:pPr eaLnBrk="1" hangingPunct="1"/>
            <a:r>
              <a:rPr lang="en-GB" sz="3000" smtClean="0">
                <a:cs typeface="Cordia New" pitchFamily="34" charset="-34"/>
              </a:rPr>
              <a:t>Surveillance is critical</a:t>
            </a:r>
          </a:p>
          <a:p>
            <a:pPr eaLnBrk="1" hangingPunct="1"/>
            <a:r>
              <a:rPr lang="en-GB" sz="3000" smtClean="0">
                <a:cs typeface="Cordia New" pitchFamily="34" charset="-34"/>
              </a:rPr>
              <a:t>No reason that another outbreak won’t appear in the future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 txBox="1">
            <a:spLocks noGrp="1" noChangeArrowheads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2E92CAF8-0F37-42EE-B60D-BD3610C61819}" type="slidenum">
              <a:rPr lang="en-US" sz="1200">
                <a:solidFill>
                  <a:prstClr val="black"/>
                </a:solidFill>
                <a:latin typeface="Arial" pitchFamily="34" charset="0"/>
                <a:cs typeface="Angsana New" pitchFamily="18" charset="-34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th-TH" sz="1200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27138" y="720725"/>
            <a:ext cx="4611687" cy="34575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62310" y="4394809"/>
            <a:ext cx="5131224" cy="4176924"/>
          </a:xfrm>
          <a:noFill/>
        </p:spPr>
        <p:txBody>
          <a:bodyPr wrap="square" lIns="91219" tIns="45610" rIns="91219" bIns="4561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sz="3000" smtClean="0">
                <a:cs typeface="Cordia New" pitchFamily="34" charset="-34"/>
              </a:rPr>
              <a:t>The most recent outbreak is of course SARS</a:t>
            </a:r>
          </a:p>
          <a:p>
            <a:pPr eaLnBrk="1" hangingPunct="1"/>
            <a:r>
              <a:rPr lang="en-GB" sz="3000" smtClean="0">
                <a:cs typeface="Cordia New" pitchFamily="34" charset="-34"/>
              </a:rPr>
              <a:t>Spread is via international flights</a:t>
            </a:r>
          </a:p>
          <a:p>
            <a:pPr eaLnBrk="1" hangingPunct="1"/>
            <a:r>
              <a:rPr lang="en-GB" sz="3000" smtClean="0">
                <a:cs typeface="Cordia New" pitchFamily="34" charset="-34"/>
              </a:rPr>
              <a:t>Surveillance is critical</a:t>
            </a:r>
          </a:p>
          <a:p>
            <a:pPr eaLnBrk="1" hangingPunct="1"/>
            <a:r>
              <a:rPr lang="en-GB" sz="3000" smtClean="0">
                <a:cs typeface="Cordia New" pitchFamily="34" charset="-34"/>
              </a:rPr>
              <a:t>No reason that another outbreak won’t appear in the future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 txBox="1">
            <a:spLocks noGrp="1" noChangeArrowheads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2E92CAF8-0F37-42EE-B60D-BD3610C61819}" type="slidenum">
              <a:rPr lang="en-US" sz="1200">
                <a:solidFill>
                  <a:prstClr val="black"/>
                </a:solidFill>
                <a:latin typeface="Arial" pitchFamily="34" charset="0"/>
                <a:cs typeface="Angsana New" pitchFamily="18" charset="-34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th-TH" sz="1200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27138" y="720725"/>
            <a:ext cx="4611687" cy="34575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62310" y="4394809"/>
            <a:ext cx="5131224" cy="4176924"/>
          </a:xfrm>
          <a:noFill/>
        </p:spPr>
        <p:txBody>
          <a:bodyPr wrap="square" lIns="91219" tIns="45610" rIns="91219" bIns="4561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sz="3000" smtClean="0">
                <a:cs typeface="Cordia New" pitchFamily="34" charset="-34"/>
              </a:rPr>
              <a:t>The most recent outbreak is of course SARS</a:t>
            </a:r>
          </a:p>
          <a:p>
            <a:pPr eaLnBrk="1" hangingPunct="1"/>
            <a:r>
              <a:rPr lang="en-GB" sz="3000" smtClean="0">
                <a:cs typeface="Cordia New" pitchFamily="34" charset="-34"/>
              </a:rPr>
              <a:t>Spread is via international flights</a:t>
            </a:r>
          </a:p>
          <a:p>
            <a:pPr eaLnBrk="1" hangingPunct="1"/>
            <a:r>
              <a:rPr lang="en-GB" sz="3000" smtClean="0">
                <a:cs typeface="Cordia New" pitchFamily="34" charset="-34"/>
              </a:rPr>
              <a:t>Surveillance is critical</a:t>
            </a:r>
          </a:p>
          <a:p>
            <a:pPr eaLnBrk="1" hangingPunct="1"/>
            <a:r>
              <a:rPr lang="en-GB" sz="3000" smtClean="0">
                <a:cs typeface="Cordia New" pitchFamily="34" charset="-34"/>
              </a:rPr>
              <a:t>No reason that another outbreak won’t appear in the future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 txBox="1">
            <a:spLocks noGrp="1" noChangeArrowheads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2E92CAF8-0F37-42EE-B60D-BD3610C61819}" type="slidenum">
              <a:rPr lang="en-US" sz="1200">
                <a:solidFill>
                  <a:prstClr val="black"/>
                </a:solidFill>
                <a:latin typeface="Arial" pitchFamily="34" charset="0"/>
                <a:cs typeface="Angsana New" pitchFamily="18" charset="-34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th-TH" sz="1200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27138" y="720725"/>
            <a:ext cx="4611687" cy="34575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62310" y="4394809"/>
            <a:ext cx="5131224" cy="4176924"/>
          </a:xfrm>
          <a:noFill/>
        </p:spPr>
        <p:txBody>
          <a:bodyPr wrap="square" lIns="91219" tIns="45610" rIns="91219" bIns="4561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sz="3000" smtClean="0">
                <a:cs typeface="Cordia New" pitchFamily="34" charset="-34"/>
              </a:rPr>
              <a:t>The most recent outbreak is of course SARS</a:t>
            </a:r>
          </a:p>
          <a:p>
            <a:pPr eaLnBrk="1" hangingPunct="1"/>
            <a:r>
              <a:rPr lang="en-GB" sz="3000" smtClean="0">
                <a:cs typeface="Cordia New" pitchFamily="34" charset="-34"/>
              </a:rPr>
              <a:t>Spread is via international flights</a:t>
            </a:r>
          </a:p>
          <a:p>
            <a:pPr eaLnBrk="1" hangingPunct="1"/>
            <a:r>
              <a:rPr lang="en-GB" sz="3000" smtClean="0">
                <a:cs typeface="Cordia New" pitchFamily="34" charset="-34"/>
              </a:rPr>
              <a:t>Surveillance is critical</a:t>
            </a:r>
          </a:p>
          <a:p>
            <a:pPr eaLnBrk="1" hangingPunct="1"/>
            <a:r>
              <a:rPr lang="en-GB" sz="3000" smtClean="0">
                <a:cs typeface="Cordia New" pitchFamily="34" charset="-34"/>
              </a:rPr>
              <a:t>No reason that another outbreak won’t appear in the future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 txBox="1">
            <a:spLocks noGrp="1" noChangeArrowheads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2E92CAF8-0F37-42EE-B60D-BD3610C61819}" type="slidenum">
              <a:rPr lang="en-US" sz="1200">
                <a:solidFill>
                  <a:prstClr val="black"/>
                </a:solidFill>
                <a:latin typeface="Arial" pitchFamily="34" charset="0"/>
                <a:cs typeface="Angsana New" pitchFamily="18" charset="-34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th-TH" sz="1200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27138" y="720725"/>
            <a:ext cx="4611687" cy="34575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62310" y="4394809"/>
            <a:ext cx="5131224" cy="4176924"/>
          </a:xfrm>
          <a:noFill/>
        </p:spPr>
        <p:txBody>
          <a:bodyPr wrap="square" lIns="91219" tIns="45610" rIns="91219" bIns="4561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sz="3000" smtClean="0">
                <a:cs typeface="Cordia New" pitchFamily="34" charset="-34"/>
              </a:rPr>
              <a:t>The most recent outbreak is of course SARS</a:t>
            </a:r>
          </a:p>
          <a:p>
            <a:pPr eaLnBrk="1" hangingPunct="1"/>
            <a:r>
              <a:rPr lang="en-GB" sz="3000" smtClean="0">
                <a:cs typeface="Cordia New" pitchFamily="34" charset="-34"/>
              </a:rPr>
              <a:t>Spread is via international flights</a:t>
            </a:r>
          </a:p>
          <a:p>
            <a:pPr eaLnBrk="1" hangingPunct="1"/>
            <a:r>
              <a:rPr lang="en-GB" sz="3000" smtClean="0">
                <a:cs typeface="Cordia New" pitchFamily="34" charset="-34"/>
              </a:rPr>
              <a:t>Surveillance is critical</a:t>
            </a:r>
          </a:p>
          <a:p>
            <a:pPr eaLnBrk="1" hangingPunct="1"/>
            <a:r>
              <a:rPr lang="en-GB" sz="3000" smtClean="0">
                <a:cs typeface="Cordia New" pitchFamily="34" charset="-34"/>
              </a:rPr>
              <a:t>No reason that another outbreak won’t appear in the future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 txBox="1">
            <a:spLocks noGrp="1" noChangeArrowheads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2E92CAF8-0F37-42EE-B60D-BD3610C61819}" type="slidenum">
              <a:rPr lang="en-US" sz="1200">
                <a:solidFill>
                  <a:prstClr val="black"/>
                </a:solidFill>
                <a:latin typeface="Arial" pitchFamily="34" charset="0"/>
                <a:cs typeface="Angsana New" pitchFamily="18" charset="-34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th-TH" sz="1200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27138" y="720725"/>
            <a:ext cx="4611687" cy="34575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62310" y="4394809"/>
            <a:ext cx="5131224" cy="4176924"/>
          </a:xfrm>
          <a:noFill/>
        </p:spPr>
        <p:txBody>
          <a:bodyPr wrap="square" lIns="91219" tIns="45610" rIns="91219" bIns="4561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sz="3000" smtClean="0">
                <a:cs typeface="Cordia New" pitchFamily="34" charset="-34"/>
              </a:rPr>
              <a:t>The most recent outbreak is of course SARS</a:t>
            </a:r>
          </a:p>
          <a:p>
            <a:pPr eaLnBrk="1" hangingPunct="1"/>
            <a:r>
              <a:rPr lang="en-GB" sz="3000" smtClean="0">
                <a:cs typeface="Cordia New" pitchFamily="34" charset="-34"/>
              </a:rPr>
              <a:t>Spread is via international flights</a:t>
            </a:r>
          </a:p>
          <a:p>
            <a:pPr eaLnBrk="1" hangingPunct="1"/>
            <a:r>
              <a:rPr lang="en-GB" sz="3000" smtClean="0">
                <a:cs typeface="Cordia New" pitchFamily="34" charset="-34"/>
              </a:rPr>
              <a:t>Surveillance is critical</a:t>
            </a:r>
          </a:p>
          <a:p>
            <a:pPr eaLnBrk="1" hangingPunct="1"/>
            <a:r>
              <a:rPr lang="en-GB" sz="3000" smtClean="0">
                <a:cs typeface="Cordia New" pitchFamily="34" charset="-34"/>
              </a:rPr>
              <a:t>No reason that another outbreak won’t appear in the future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 txBox="1">
            <a:spLocks noGrp="1" noChangeArrowheads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2E92CAF8-0F37-42EE-B60D-BD3610C61819}" type="slidenum">
              <a:rPr lang="en-US" sz="1200">
                <a:solidFill>
                  <a:prstClr val="black"/>
                </a:solidFill>
                <a:latin typeface="Arial" pitchFamily="34" charset="0"/>
                <a:cs typeface="Angsana New" pitchFamily="18" charset="-34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th-TH" sz="1200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27138" y="720725"/>
            <a:ext cx="4611687" cy="34575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62310" y="4394809"/>
            <a:ext cx="5131224" cy="4176924"/>
          </a:xfrm>
          <a:noFill/>
        </p:spPr>
        <p:txBody>
          <a:bodyPr wrap="square" lIns="91219" tIns="45610" rIns="91219" bIns="4561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sz="3000" smtClean="0">
                <a:cs typeface="Cordia New" pitchFamily="34" charset="-34"/>
              </a:rPr>
              <a:t>The most recent outbreak is of course SARS</a:t>
            </a:r>
          </a:p>
          <a:p>
            <a:pPr eaLnBrk="1" hangingPunct="1"/>
            <a:r>
              <a:rPr lang="en-GB" sz="3000" smtClean="0">
                <a:cs typeface="Cordia New" pitchFamily="34" charset="-34"/>
              </a:rPr>
              <a:t>Spread is via international flights</a:t>
            </a:r>
          </a:p>
          <a:p>
            <a:pPr eaLnBrk="1" hangingPunct="1"/>
            <a:r>
              <a:rPr lang="en-GB" sz="3000" smtClean="0">
                <a:cs typeface="Cordia New" pitchFamily="34" charset="-34"/>
              </a:rPr>
              <a:t>Surveillance is critical</a:t>
            </a:r>
          </a:p>
          <a:p>
            <a:pPr eaLnBrk="1" hangingPunct="1"/>
            <a:r>
              <a:rPr lang="en-GB" sz="3000" smtClean="0">
                <a:cs typeface="Cordia New" pitchFamily="34" charset="-34"/>
              </a:rPr>
              <a:t>No reason that another outbreak won’t appear in the future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 txBox="1">
            <a:spLocks noGrp="1" noChangeArrowheads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2E92CAF8-0F37-42EE-B60D-BD3610C61819}" type="slidenum">
              <a:rPr lang="en-US" sz="1200">
                <a:solidFill>
                  <a:prstClr val="black"/>
                </a:solidFill>
                <a:latin typeface="Arial" pitchFamily="34" charset="0"/>
                <a:cs typeface="Angsana New" pitchFamily="18" charset="-34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th-TH" sz="1200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27138" y="720725"/>
            <a:ext cx="4611687" cy="34575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62310" y="4394809"/>
            <a:ext cx="5131224" cy="4176924"/>
          </a:xfrm>
          <a:noFill/>
        </p:spPr>
        <p:txBody>
          <a:bodyPr wrap="square" lIns="91219" tIns="45610" rIns="91219" bIns="4561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sz="3000" smtClean="0">
                <a:cs typeface="Cordia New" pitchFamily="34" charset="-34"/>
              </a:rPr>
              <a:t>The most recent outbreak is of course SARS</a:t>
            </a:r>
          </a:p>
          <a:p>
            <a:pPr eaLnBrk="1" hangingPunct="1"/>
            <a:r>
              <a:rPr lang="en-GB" sz="3000" smtClean="0">
                <a:cs typeface="Cordia New" pitchFamily="34" charset="-34"/>
              </a:rPr>
              <a:t>Spread is via international flights</a:t>
            </a:r>
          </a:p>
          <a:p>
            <a:pPr eaLnBrk="1" hangingPunct="1"/>
            <a:r>
              <a:rPr lang="en-GB" sz="3000" smtClean="0">
                <a:cs typeface="Cordia New" pitchFamily="34" charset="-34"/>
              </a:rPr>
              <a:t>Surveillance is critical</a:t>
            </a:r>
          </a:p>
          <a:p>
            <a:pPr eaLnBrk="1" hangingPunct="1"/>
            <a:r>
              <a:rPr lang="en-GB" sz="3000" smtClean="0">
                <a:cs typeface="Cordia New" pitchFamily="34" charset="-34"/>
              </a:rPr>
              <a:t>No reason that another outbreak won’t appear in the future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 txBox="1">
            <a:spLocks noGrp="1" noChangeArrowheads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2E92CAF8-0F37-42EE-B60D-BD3610C61819}" type="slidenum">
              <a:rPr lang="en-US" sz="1200">
                <a:solidFill>
                  <a:prstClr val="black"/>
                </a:solidFill>
                <a:latin typeface="Arial" pitchFamily="34" charset="0"/>
                <a:cs typeface="Angsana New" pitchFamily="18" charset="-34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th-TH" sz="1200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27138" y="720725"/>
            <a:ext cx="4611687" cy="34575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62310" y="4394809"/>
            <a:ext cx="5131224" cy="4176924"/>
          </a:xfrm>
          <a:noFill/>
        </p:spPr>
        <p:txBody>
          <a:bodyPr wrap="square" lIns="91219" tIns="45610" rIns="91219" bIns="4561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sz="3000" smtClean="0">
                <a:cs typeface="Cordia New" pitchFamily="34" charset="-34"/>
              </a:rPr>
              <a:t>The most recent outbreak is of course SARS</a:t>
            </a:r>
          </a:p>
          <a:p>
            <a:pPr eaLnBrk="1" hangingPunct="1"/>
            <a:r>
              <a:rPr lang="en-GB" sz="3000" smtClean="0">
                <a:cs typeface="Cordia New" pitchFamily="34" charset="-34"/>
              </a:rPr>
              <a:t>Spread is via international flights</a:t>
            </a:r>
          </a:p>
          <a:p>
            <a:pPr eaLnBrk="1" hangingPunct="1"/>
            <a:r>
              <a:rPr lang="en-GB" sz="3000" smtClean="0">
                <a:cs typeface="Cordia New" pitchFamily="34" charset="-34"/>
              </a:rPr>
              <a:t>Surveillance is critical</a:t>
            </a:r>
          </a:p>
          <a:p>
            <a:pPr eaLnBrk="1" hangingPunct="1"/>
            <a:r>
              <a:rPr lang="en-GB" sz="3000" smtClean="0">
                <a:cs typeface="Cordia New" pitchFamily="34" charset="-34"/>
              </a:rPr>
              <a:t>No reason that another outbreak won’t appear in the future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 txBox="1">
            <a:spLocks noGrp="1" noChangeArrowheads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2E92CAF8-0F37-42EE-B60D-BD3610C61819}" type="slidenum">
              <a:rPr lang="en-US" sz="1200">
                <a:solidFill>
                  <a:prstClr val="black"/>
                </a:solidFill>
                <a:latin typeface="Arial" pitchFamily="34" charset="0"/>
                <a:cs typeface="Angsana New" pitchFamily="18" charset="-34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th-TH" sz="1200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27138" y="720725"/>
            <a:ext cx="4611687" cy="34575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62310" y="4394809"/>
            <a:ext cx="5131224" cy="4176924"/>
          </a:xfrm>
          <a:noFill/>
        </p:spPr>
        <p:txBody>
          <a:bodyPr wrap="square" lIns="91219" tIns="45610" rIns="91219" bIns="4561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sz="3000" smtClean="0">
                <a:cs typeface="Cordia New" pitchFamily="34" charset="-34"/>
              </a:rPr>
              <a:t>The most recent outbreak is of course SARS</a:t>
            </a:r>
          </a:p>
          <a:p>
            <a:pPr eaLnBrk="1" hangingPunct="1"/>
            <a:r>
              <a:rPr lang="en-GB" sz="3000" smtClean="0">
                <a:cs typeface="Cordia New" pitchFamily="34" charset="-34"/>
              </a:rPr>
              <a:t>Spread is via international flights</a:t>
            </a:r>
          </a:p>
          <a:p>
            <a:pPr eaLnBrk="1" hangingPunct="1"/>
            <a:r>
              <a:rPr lang="en-GB" sz="3000" smtClean="0">
                <a:cs typeface="Cordia New" pitchFamily="34" charset="-34"/>
              </a:rPr>
              <a:t>Surveillance is critical</a:t>
            </a:r>
          </a:p>
          <a:p>
            <a:pPr eaLnBrk="1" hangingPunct="1"/>
            <a:r>
              <a:rPr lang="en-GB" sz="3000" smtClean="0">
                <a:cs typeface="Cordia New" pitchFamily="34" charset="-34"/>
              </a:rPr>
              <a:t>No reason that another outbreak won’t appear in the future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 txBox="1">
            <a:spLocks noGrp="1" noChangeArrowheads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2E92CAF8-0F37-42EE-B60D-BD3610C61819}" type="slidenum">
              <a:rPr lang="en-US" sz="1200">
                <a:solidFill>
                  <a:prstClr val="black"/>
                </a:solidFill>
                <a:latin typeface="Arial" pitchFamily="34" charset="0"/>
                <a:cs typeface="Angsana New" pitchFamily="18" charset="-34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th-TH" sz="1200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27138" y="720725"/>
            <a:ext cx="4611687" cy="34575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62310" y="4394809"/>
            <a:ext cx="5131224" cy="4176924"/>
          </a:xfrm>
          <a:noFill/>
        </p:spPr>
        <p:txBody>
          <a:bodyPr wrap="square" lIns="91219" tIns="45610" rIns="91219" bIns="4561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sz="3000" smtClean="0">
                <a:cs typeface="Cordia New" pitchFamily="34" charset="-34"/>
              </a:rPr>
              <a:t>The most recent outbreak is of course SARS</a:t>
            </a:r>
          </a:p>
          <a:p>
            <a:pPr eaLnBrk="1" hangingPunct="1"/>
            <a:r>
              <a:rPr lang="en-GB" sz="3000" smtClean="0">
                <a:cs typeface="Cordia New" pitchFamily="34" charset="-34"/>
              </a:rPr>
              <a:t>Spread is via international flights</a:t>
            </a:r>
          </a:p>
          <a:p>
            <a:pPr eaLnBrk="1" hangingPunct="1"/>
            <a:r>
              <a:rPr lang="en-GB" sz="3000" smtClean="0">
                <a:cs typeface="Cordia New" pitchFamily="34" charset="-34"/>
              </a:rPr>
              <a:t>Surveillance is critical</a:t>
            </a:r>
          </a:p>
          <a:p>
            <a:pPr eaLnBrk="1" hangingPunct="1"/>
            <a:r>
              <a:rPr lang="en-GB" sz="3000" smtClean="0">
                <a:cs typeface="Cordia New" pitchFamily="34" charset="-34"/>
              </a:rPr>
              <a:t>No reason that another outbreak won’t appear in the future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h-TH" sz="1800">
                  <a:solidFill>
                    <a:srgbClr val="FFFFFF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h-TH" sz="1800">
                  <a:solidFill>
                    <a:srgbClr val="FFFFFF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h-TH" sz="1800">
                  <a:solidFill>
                    <a:srgbClr val="FFFFFF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h-TH" sz="1800">
                  <a:solidFill>
                    <a:srgbClr val="FFFFFF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h-TH" sz="1800">
                  <a:solidFill>
                    <a:srgbClr val="FFFFFF"/>
                  </a:solidFill>
                  <a:latin typeface="+mn-lt"/>
                  <a:cs typeface="+mn-cs"/>
                </a:endParaRPr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h-TH" sz="1800">
                <a:solidFill>
                  <a:srgbClr val="FFFFFF"/>
                </a:solidFill>
                <a:latin typeface="+mn-lt"/>
                <a:cs typeface="+mn-cs"/>
              </a:endParaRPr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h-TH" sz="1800">
                <a:solidFill>
                  <a:srgbClr val="FFFFFF"/>
                </a:solidFill>
                <a:latin typeface="+mn-lt"/>
                <a:cs typeface="+mn-cs"/>
              </a:endParaRPr>
            </a:p>
          </p:txBody>
        </p:sp>
      </p:grpSp>
      <p:sp>
        <p:nvSpPr>
          <p:cNvPr id="77835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th-TH"/>
              <a:t>คลิกเพื่อแก้ไขลักษณะชื่อเรื่องรองต้นแบบ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D71D5344-773F-4A66-9920-6BAA538CAEA1}" type="datetime1">
              <a:rPr lang="th-TH"/>
              <a:pPr>
                <a:defRPr/>
              </a:pPr>
              <a:t>14/09/59</a:t>
            </a:fld>
            <a:endParaRPr lang="th-TH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0BA92400-000B-4B34-B5BF-E00C6C6E98DE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C2125B1C-63C3-4514-BE08-5EA4199C3238}" type="datetime1">
              <a:rPr lang="th-TH"/>
              <a:pPr>
                <a:defRPr/>
              </a:pPr>
              <a:t>14/09/59</a:t>
            </a:fld>
            <a:endParaRPr lang="th-TH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08C22F27-37F7-4604-B36A-40878A15B0DE}" type="slidenum">
              <a:rPr lang="en-US"/>
              <a:pPr>
                <a:defRPr/>
              </a:pPr>
              <a:t>‹#›</a:t>
            </a:fld>
            <a:endParaRPr lang="th-TH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101BCD4-FA13-4520-85B7-6A55AD2A9041}" type="datetime1">
              <a:rPr lang="th-TH"/>
              <a:pPr>
                <a:defRPr/>
              </a:pPr>
              <a:t>14/09/59</a:t>
            </a:fld>
            <a:endParaRPr lang="th-TH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29B2CF49-F969-49F8-A44B-B18D9DB3C1B5}" type="slidenum">
              <a:rPr lang="en-US"/>
              <a:pPr>
                <a:defRPr/>
              </a:pPr>
              <a:t>‹#›</a:t>
            </a:fld>
            <a:endParaRPr lang="th-TH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th-TH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ชื่อเรื่อง ข้อความ 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2C41FF0E-FE0F-4215-B8C9-CD0450934987}" type="datetime1">
              <a:rPr lang="th-TH"/>
              <a:pPr>
                <a:defRPr/>
              </a:pPr>
              <a:t>14/09/59</a:t>
            </a:fld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CD96DD81-B71F-4601-B210-0DE459FE656E}" type="slidenum">
              <a:rPr lang="en-US"/>
              <a:pPr>
                <a:defRPr/>
              </a:pPr>
              <a:t>‹#›</a:t>
            </a:fld>
            <a:endParaRPr lang="th-TH"/>
          </a:p>
        </p:txBody>
      </p:sp>
      <p:sp>
        <p:nvSpPr>
          <p:cNvPr id="7" name="ตัวยึดท้ายกระดาษ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A1C5059-CB2F-4CB1-BF8E-12281A2B4576}" type="datetime1">
              <a:rPr lang="th-TH"/>
              <a:pPr>
                <a:defRPr/>
              </a:pPr>
              <a:t>14/09/59</a:t>
            </a:fld>
            <a:endParaRPr lang="th-TH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5547737B-B2C0-461C-9CF0-1BB25BC57CAC}" type="slidenum">
              <a:rPr lang="en-US"/>
              <a:pPr>
                <a:defRPr/>
              </a:pPr>
              <a:t>‹#›</a:t>
            </a:fld>
            <a:endParaRPr lang="th-TH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2BA875A-7684-4A2D-BEC2-6B4C8684F8D4}" type="datetime1">
              <a:rPr lang="th-TH"/>
              <a:pPr>
                <a:defRPr/>
              </a:pPr>
              <a:t>14/09/59</a:t>
            </a:fld>
            <a:endParaRPr lang="th-TH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E7F183D-D072-4497-917D-22ABCBE24E64}" type="slidenum">
              <a:rPr lang="en-US"/>
              <a:pPr>
                <a:defRPr/>
              </a:pPr>
              <a:t>‹#›</a:t>
            </a:fld>
            <a:endParaRPr lang="th-TH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6F2397CC-02B5-480A-82E8-0DF4C3F85FB0}" type="datetime1">
              <a:rPr lang="th-TH"/>
              <a:pPr>
                <a:defRPr/>
              </a:pPr>
              <a:t>14/09/59</a:t>
            </a:fld>
            <a:endParaRPr lang="th-TH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3E5388DB-057C-4C05-B601-7A69EA430FF8}" type="slidenum">
              <a:rPr lang="en-US"/>
              <a:pPr>
                <a:defRPr/>
              </a:pPr>
              <a:t>‹#›</a:t>
            </a:fld>
            <a:endParaRPr lang="th-TH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D1630792-0FF8-45C9-A5BA-35A05DD55286}" type="datetime1">
              <a:rPr lang="th-TH"/>
              <a:pPr>
                <a:defRPr/>
              </a:pPr>
              <a:t>14/09/59</a:t>
            </a:fld>
            <a:endParaRPr lang="th-TH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F05D125-E37B-4C00-A9DA-2DBDFDA631E3}" type="slidenum">
              <a:rPr lang="en-US"/>
              <a:pPr>
                <a:defRPr/>
              </a:pPr>
              <a:t>‹#›</a:t>
            </a:fld>
            <a:endParaRPr lang="th-TH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D54904AA-34AD-42AD-80DA-7ABF126EDD43}" type="datetime1">
              <a:rPr lang="th-TH"/>
              <a:pPr>
                <a:defRPr/>
              </a:pPr>
              <a:t>14/09/59</a:t>
            </a:fld>
            <a:endParaRPr lang="th-TH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D5B9D27E-8B0A-4112-9EB6-EA09D9F8D2B0}" type="slidenum">
              <a:rPr lang="en-US"/>
              <a:pPr>
                <a:defRPr/>
              </a:pPr>
              <a:t>‹#›</a:t>
            </a:fld>
            <a:endParaRPr lang="th-TH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8A16832-FB78-4A83-BF30-3112055C13C1}" type="datetime1">
              <a:rPr lang="th-TH"/>
              <a:pPr>
                <a:defRPr/>
              </a:pPr>
              <a:t>14/09/59</a:t>
            </a:fld>
            <a:endParaRPr lang="th-TH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B573E95-5FB1-4243-A9C7-BFAD0AD30053}" type="slidenum">
              <a:rPr lang="en-US"/>
              <a:pPr>
                <a:defRPr/>
              </a:pPr>
              <a:t>‹#›</a:t>
            </a:fld>
            <a:endParaRPr lang="th-TH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4857F77-273E-4AA9-B9B6-484461B6D1F3}" type="datetime1">
              <a:rPr lang="th-TH"/>
              <a:pPr>
                <a:defRPr/>
              </a:pPr>
              <a:t>14/09/59</a:t>
            </a:fld>
            <a:endParaRPr lang="th-TH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DBDAB424-9018-429C-9EB5-C6E2B75BF457}" type="slidenum">
              <a:rPr lang="en-US"/>
              <a:pPr>
                <a:defRPr/>
              </a:pPr>
              <a:t>‹#›</a:t>
            </a:fld>
            <a:endParaRPr lang="th-TH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69F0B64C-F018-4FE3-8AA1-F238FAC850EF}" type="datetime1">
              <a:rPr lang="th-TH"/>
              <a:pPr>
                <a:defRPr/>
              </a:pPr>
              <a:t>14/09/59</a:t>
            </a:fld>
            <a:endParaRPr lang="th-TH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32D14347-B0CF-4348-B475-1DCA32561B29}" type="slidenum">
              <a:rPr lang="en-US"/>
              <a:pPr>
                <a:defRPr/>
              </a:pPr>
              <a:t>‹#›</a:t>
            </a:fld>
            <a:endParaRPr lang="th-TH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FFFFFF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687EFA9B-35F8-4F91-A509-AA33AE04B60A}" type="datetime1">
              <a:rPr lang="th-TH"/>
              <a:pPr>
                <a:defRPr/>
              </a:pPr>
              <a:t>14/09/59</a:t>
            </a:fld>
            <a:endParaRPr lang="th-TH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FFFF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50884379-FAAD-4B2B-9311-F533E66F6BE3}" type="slidenum">
              <a:rPr lang="en-US"/>
              <a:pPr>
                <a:defRPr/>
              </a:pPr>
              <a:t>‹#›</a:t>
            </a:fld>
            <a:endParaRPr lang="th-TH"/>
          </a:p>
        </p:txBody>
      </p:sp>
      <p:grpSp>
        <p:nvGrpSpPr>
          <p:cNvPr id="3076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3081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76806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h-TH" sz="1800">
                  <a:solidFill>
                    <a:srgbClr val="FFFFFF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76807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h-TH" sz="1800">
                  <a:solidFill>
                    <a:srgbClr val="FFFFFF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76808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h-TH" sz="1800">
                  <a:solidFill>
                    <a:srgbClr val="FFFFFF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76809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h-TH" sz="1800">
                  <a:solidFill>
                    <a:srgbClr val="FFFFFF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76810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h-TH" sz="1800">
                  <a:solidFill>
                    <a:srgbClr val="FFFFFF"/>
                  </a:solidFill>
                  <a:latin typeface="+mn-lt"/>
                  <a:cs typeface="+mn-cs"/>
                </a:endParaRPr>
              </a:p>
            </p:txBody>
          </p:sp>
        </p:grpSp>
        <p:sp>
          <p:nvSpPr>
            <p:cNvPr id="76811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h-TH" sz="1800">
                <a:solidFill>
                  <a:srgbClr val="FFFFFF"/>
                </a:solidFill>
                <a:latin typeface="+mn-lt"/>
                <a:cs typeface="+mn-cs"/>
              </a:endParaRPr>
            </a:p>
          </p:txBody>
        </p:sp>
        <p:sp>
          <p:nvSpPr>
            <p:cNvPr id="76812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h-TH" sz="1800">
                <a:solidFill>
                  <a:srgbClr val="FFFFFF"/>
                </a:solidFill>
                <a:latin typeface="+mn-lt"/>
                <a:cs typeface="+mn-cs"/>
              </a:endParaRPr>
            </a:p>
          </p:txBody>
        </p:sp>
      </p:grpSp>
      <p:sp>
        <p:nvSpPr>
          <p:cNvPr id="76813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คลิกเพื่อแก้ไขลักษณะชื่อเรื่องต้นแบบ</a:t>
            </a:r>
          </a:p>
        </p:txBody>
      </p:sp>
      <p:sp>
        <p:nvSpPr>
          <p:cNvPr id="7681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FFFFFF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681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</a:p>
        </p:txBody>
      </p:sp>
      <p:pic>
        <p:nvPicPr>
          <p:cNvPr id="3080" name="Picture 16" descr=" PHER die-cut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688263" y="44450"/>
            <a:ext cx="136207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7956550" y="6453188"/>
            <a:ext cx="11874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endParaRPr lang="th-TH" sz="14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sp>
        <p:nvSpPr>
          <p:cNvPr id="71707" name="Rectangle 2"/>
          <p:cNvSpPr>
            <a:spLocks noChangeArrowheads="1"/>
          </p:cNvSpPr>
          <p:nvPr/>
        </p:nvSpPr>
        <p:spPr bwMode="auto">
          <a:xfrm>
            <a:off x="250825" y="1285860"/>
            <a:ext cx="8569325" cy="2544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sz="5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การเตรียมแผนฉุกเฉิน</a:t>
            </a:r>
            <a:endParaRPr lang="en-US" sz="5400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sz="5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กรณีมีเชื้อโปลิโอในประเทศ</a:t>
            </a:r>
          </a:p>
        </p:txBody>
      </p:sp>
    </p:spTree>
    <p:extLst>
      <p:ext uri="{BB962C8B-B14F-4D97-AF65-F5344CB8AC3E}">
        <p14:creationId xmlns:p14="http://schemas.microsoft.com/office/powerpoint/2010/main" xmlns="" val="1715522565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worldmap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1000108"/>
            <a:ext cx="8907463" cy="5572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683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14290"/>
            <a:ext cx="9144000" cy="574675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th-TH" sz="5400" dirty="0" smtClean="0">
                <a:solidFill>
                  <a:srgbClr val="FFFF00"/>
                </a:solidFill>
              </a:rPr>
              <a:t>การเตรียมความพร้อม</a:t>
            </a:r>
            <a:r>
              <a:rPr lang="en-US" sz="5400" dirty="0" smtClean="0">
                <a:solidFill>
                  <a:srgbClr val="FFFF00"/>
                </a:solidFill>
              </a:rPr>
              <a:t> </a:t>
            </a:r>
            <a:r>
              <a:rPr lang="th-TH" sz="5400" dirty="0" smtClean="0">
                <a:solidFill>
                  <a:srgbClr val="FFFF00"/>
                </a:solidFill>
              </a:rPr>
              <a:t>ส่วนที่ </a:t>
            </a:r>
            <a:r>
              <a:rPr lang="en-US" sz="5400" dirty="0" smtClean="0">
                <a:solidFill>
                  <a:srgbClr val="FFFF00"/>
                </a:solidFill>
              </a:rPr>
              <a:t>2</a:t>
            </a:r>
            <a:endParaRPr lang="en-GB" sz="5400" dirty="0" smtClean="0">
              <a:solidFill>
                <a:srgbClr val="FFFF00"/>
              </a:solidFill>
            </a:endParaRP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7956550" y="6453188"/>
            <a:ext cx="11874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endParaRPr lang="th-TH" sz="14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sp>
        <p:nvSpPr>
          <p:cNvPr id="71707" name="Rectangle 2"/>
          <p:cNvSpPr>
            <a:spLocks noChangeArrowheads="1"/>
          </p:cNvSpPr>
          <p:nvPr/>
        </p:nvSpPr>
        <p:spPr bwMode="auto">
          <a:xfrm>
            <a:off x="250825" y="1285860"/>
            <a:ext cx="8713663" cy="5095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th-TH" sz="4000" dirty="0" smtClean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Tx/>
              <a:buChar char="-"/>
              <a:defRPr/>
            </a:pPr>
            <a:r>
              <a:rPr lang="th-TH" sz="3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วางแผนการให้วัคซีน </a:t>
            </a:r>
            <a:r>
              <a:rPr lang="en-US" sz="3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IPV</a:t>
            </a:r>
            <a:endParaRPr lang="th-TH" sz="3600" dirty="0" smtClean="0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Tx/>
              <a:buChar char="-"/>
              <a:defRPr/>
            </a:pPr>
            <a:r>
              <a:rPr lang="en-US" sz="3600" dirty="0" smtClean="0">
                <a:solidFill>
                  <a:schemeClr val="tx2">
                    <a:lumMod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3600" dirty="0" smtClean="0">
                <a:solidFill>
                  <a:schemeClr val="tx2">
                    <a:lumMod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เฝ้าระวัง </a:t>
            </a:r>
            <a:r>
              <a:rPr lang="en-US" sz="3600" dirty="0" smtClean="0">
                <a:solidFill>
                  <a:schemeClr val="tx2">
                    <a:lumMod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AFP </a:t>
            </a:r>
            <a:r>
              <a:rPr lang="th-TH" sz="3600" dirty="0" smtClean="0">
                <a:solidFill>
                  <a:schemeClr val="tx2">
                    <a:lumMod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อย่างเข้มข้น ขยายทั้งจังหวัด</a:t>
            </a:r>
          </a:p>
          <a:p>
            <a:pPr>
              <a:defRPr/>
            </a:pPr>
            <a:r>
              <a:rPr lang="th-TH" sz="3600" dirty="0" smtClean="0">
                <a:solidFill>
                  <a:schemeClr val="tx2">
                    <a:lumMod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en-US" sz="3600" dirty="0" smtClean="0">
                <a:solidFill>
                  <a:schemeClr val="tx2">
                    <a:lumMod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* Active search </a:t>
            </a:r>
            <a:r>
              <a:rPr lang="th-TH" sz="3600" dirty="0" smtClean="0">
                <a:solidFill>
                  <a:schemeClr val="tx2">
                    <a:lumMod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ทุกสัปดาห์</a:t>
            </a:r>
          </a:p>
          <a:p>
            <a:pPr>
              <a:defRPr/>
            </a:pPr>
            <a:r>
              <a:rPr lang="th-TH" sz="3600" dirty="0" smtClean="0">
                <a:solidFill>
                  <a:schemeClr val="tx2">
                    <a:lumMod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en-US" sz="3600" dirty="0" smtClean="0">
                <a:solidFill>
                  <a:schemeClr val="tx2">
                    <a:lumMod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* Zero report </a:t>
            </a:r>
            <a:r>
              <a:rPr lang="en-US" sz="3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3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ทุกสัปดาห์</a:t>
            </a:r>
          </a:p>
          <a:p>
            <a:pPr>
              <a:buFontTx/>
              <a:buChar char="-"/>
              <a:defRPr/>
            </a:pPr>
            <a:r>
              <a:rPr lang="th-TH" sz="3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การเฝ้าระวังสิ่งแวดล้อม</a:t>
            </a:r>
            <a:endParaRPr lang="en-US" sz="3600" dirty="0" smtClean="0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Tx/>
              <a:buChar char="-"/>
              <a:defRPr/>
            </a:pPr>
            <a:r>
              <a:rPr lang="en-US" sz="3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3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สรุปและรายงานผล</a:t>
            </a:r>
            <a:endParaRPr lang="en-US" sz="3600" dirty="0" smtClean="0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Tx/>
              <a:buChar char="-"/>
              <a:defRPr/>
            </a:pPr>
            <a:endParaRPr lang="th-TH" sz="3600" dirty="0" smtClean="0">
              <a:solidFill>
                <a:schemeClr val="tx2">
                  <a:lumMod val="2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endParaRPr lang="th-TH" sz="3600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15522565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619672" y="1700808"/>
            <a:ext cx="5544616" cy="1872208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th-TH" sz="6000" dirty="0" smtClean="0">
                <a:solidFill>
                  <a:schemeClr val="tx2">
                    <a:lumMod val="25000"/>
                  </a:schemeClr>
                </a:solidFill>
                <a:effectLst/>
              </a:rPr>
              <a:t>ขอบคุณค่ะ</a:t>
            </a:r>
            <a:endParaRPr lang="en-GB" sz="6000" dirty="0" smtClean="0">
              <a:solidFill>
                <a:schemeClr val="tx2">
                  <a:lumMod val="25000"/>
                </a:schemeClr>
              </a:solidFill>
              <a:effectLst/>
            </a:endParaRP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7956550" y="6453188"/>
            <a:ext cx="11874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endParaRPr lang="th-TH" sz="14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15522565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worldmap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1000108"/>
            <a:ext cx="8907463" cy="5572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683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14290"/>
            <a:ext cx="9144000" cy="574675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5400" dirty="0" smtClean="0">
                <a:solidFill>
                  <a:srgbClr val="FFFF00"/>
                </a:solidFill>
              </a:rPr>
              <a:t>Scenario 1 </a:t>
            </a:r>
            <a:r>
              <a:rPr lang="th-TH" sz="5400" dirty="0" smtClean="0">
                <a:solidFill>
                  <a:srgbClr val="FFFF00"/>
                </a:solidFill>
              </a:rPr>
              <a:t>ส่วนที่ </a:t>
            </a:r>
            <a:r>
              <a:rPr lang="en-US" sz="5400" dirty="0" smtClean="0">
                <a:solidFill>
                  <a:srgbClr val="FFFF00"/>
                </a:solidFill>
              </a:rPr>
              <a:t>1</a:t>
            </a:r>
            <a:endParaRPr lang="en-GB" sz="5400" dirty="0" smtClean="0">
              <a:solidFill>
                <a:srgbClr val="FFFF00"/>
              </a:solidFill>
            </a:endParaRP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7956550" y="6453188"/>
            <a:ext cx="11874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endParaRPr lang="th-TH" sz="14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sp>
        <p:nvSpPr>
          <p:cNvPr id="71707" name="Rectangle 2"/>
          <p:cNvSpPr>
            <a:spLocks noChangeArrowheads="1"/>
          </p:cNvSpPr>
          <p:nvPr/>
        </p:nvSpPr>
        <p:spPr bwMode="auto">
          <a:xfrm>
            <a:off x="250825" y="1285860"/>
            <a:ext cx="8713663" cy="5095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buFontTx/>
              <a:buChar char="-"/>
              <a:defRPr/>
            </a:pPr>
            <a:r>
              <a:rPr lang="th-TH" sz="3600" dirty="0" smtClean="0">
                <a:solidFill>
                  <a:schemeClr val="tx2">
                    <a:lumMod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วันที่ </a:t>
            </a:r>
            <a:r>
              <a:rPr lang="en-US" sz="3600" dirty="0" smtClean="0">
                <a:solidFill>
                  <a:schemeClr val="tx2">
                    <a:lumMod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12 </a:t>
            </a:r>
            <a:r>
              <a:rPr lang="th-TH" sz="3600" dirty="0" smtClean="0">
                <a:solidFill>
                  <a:schemeClr val="tx2">
                    <a:lumMod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สิงหาคม </a:t>
            </a:r>
            <a:r>
              <a:rPr lang="en-US" sz="3600" dirty="0" smtClean="0">
                <a:solidFill>
                  <a:schemeClr val="tx2">
                    <a:lumMod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2559 </a:t>
            </a:r>
            <a:r>
              <a:rPr lang="th-TH" sz="3600" dirty="0" smtClean="0">
                <a:solidFill>
                  <a:schemeClr val="tx2">
                    <a:lumMod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รพ</a:t>
            </a:r>
            <a:r>
              <a:rPr lang="en-US" sz="3600" dirty="0" smtClean="0">
                <a:solidFill>
                  <a:schemeClr val="tx2">
                    <a:lumMod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r>
              <a:rPr lang="th-TH" sz="3600" dirty="0" smtClean="0">
                <a:solidFill>
                  <a:schemeClr val="tx2">
                    <a:lumMod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พหลพลพยุหเสนา จ</a:t>
            </a:r>
            <a:r>
              <a:rPr lang="en-US" sz="3600" dirty="0" smtClean="0">
                <a:solidFill>
                  <a:schemeClr val="tx2">
                    <a:lumMod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r>
              <a:rPr lang="th-TH" sz="3600" dirty="0" smtClean="0">
                <a:solidFill>
                  <a:schemeClr val="tx2">
                    <a:lumMod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กาญจนบุรี ได้รับการส่งต่อผู้ป่วยมาจาก </a:t>
            </a:r>
            <a:r>
              <a:rPr lang="th-TH" sz="3600" dirty="0" err="1" smtClean="0">
                <a:solidFill>
                  <a:schemeClr val="tx2">
                    <a:lumMod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รพ.สังข</a:t>
            </a:r>
            <a:r>
              <a:rPr lang="th-TH" sz="3600" dirty="0" smtClean="0">
                <a:solidFill>
                  <a:schemeClr val="tx2">
                    <a:lumMod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ละบุรี </a:t>
            </a:r>
            <a:r>
              <a:rPr lang="en-US" sz="3600" dirty="0" smtClean="0">
                <a:solidFill>
                  <a:schemeClr val="tx2">
                    <a:lumMod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1 </a:t>
            </a:r>
            <a:r>
              <a:rPr lang="th-TH" sz="3600" dirty="0" smtClean="0">
                <a:solidFill>
                  <a:schemeClr val="tx2">
                    <a:lumMod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ราย </a:t>
            </a:r>
            <a:r>
              <a:rPr lang="th-TH" sz="3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ด้วยอาการาขาข้างซ้ายอ่อนแรง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endParaRPr lang="th-TH" sz="3600" dirty="0" smtClean="0">
              <a:solidFill>
                <a:schemeClr val="tx2">
                  <a:lumMod val="2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th-TH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ประวัติผู้ป่วย </a:t>
            </a:r>
            <a:r>
              <a:rPr lang="en-US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  <a:r>
              <a:rPr lang="th-TH" sz="36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ดช.</a:t>
            </a:r>
            <a:r>
              <a:rPr lang="th-TH" sz="3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หม่องเอ อายุ</a:t>
            </a:r>
            <a:r>
              <a:rPr lang="en-US" sz="3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4 </a:t>
            </a:r>
            <a:r>
              <a:rPr lang="th-TH" sz="3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ปี</a:t>
            </a:r>
            <a:r>
              <a:rPr lang="en-US" sz="3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3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ที่อยู่   ต.พญาตอง</a:t>
            </a:r>
            <a:r>
              <a:rPr lang="th-TH" sz="36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ซู</a:t>
            </a:r>
            <a:r>
              <a:rPr lang="th-TH" sz="3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สาธารณรัฐแห่งสหภาพ</a:t>
            </a:r>
            <a:r>
              <a:rPr lang="th-TH" sz="36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เมียนมาร์</a:t>
            </a:r>
            <a:endParaRPr lang="th-TH" sz="3600" dirty="0" smtClean="0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endParaRPr lang="th-TH" sz="3600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15522565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7956550" y="6453188"/>
            <a:ext cx="11874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endParaRPr lang="th-TH" sz="14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sp>
        <p:nvSpPr>
          <p:cNvPr id="71707" name="Rectangle 2"/>
          <p:cNvSpPr>
            <a:spLocks noChangeArrowheads="1"/>
          </p:cNvSpPr>
          <p:nvPr/>
        </p:nvSpPr>
        <p:spPr bwMode="auto">
          <a:xfrm>
            <a:off x="179512" y="116632"/>
            <a:ext cx="8569325" cy="6264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th-TH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ประวัติการเจ็บป่วย </a:t>
            </a:r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  <a:r>
              <a:rPr lang="th-TH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เริ่มป่วย</a:t>
            </a:r>
            <a:r>
              <a:rPr lang="en-US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2 </a:t>
            </a:r>
            <a:r>
              <a:rPr lang="th-TH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สิงหาคม </a:t>
            </a:r>
            <a:r>
              <a:rPr lang="en-US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2559 </a:t>
            </a:r>
            <a:r>
              <a:rPr lang="th-TH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มีไข้ อ่อนเพลีย เบื่ออาหาร </a:t>
            </a:r>
            <a:r>
              <a:rPr lang="en-US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r>
              <a:rPr lang="th-TH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วันก่อนมา รพ.เดินไม่ได้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endParaRPr lang="en-US" sz="4000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US" sz="4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4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ผลการตรวจร่างกาย</a:t>
            </a:r>
            <a:r>
              <a:rPr lang="en-US" sz="4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: </a:t>
            </a:r>
            <a:r>
              <a:rPr lang="th-TH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ไข้ </a:t>
            </a:r>
            <a:r>
              <a:rPr lang="en-US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38 </a:t>
            </a:r>
            <a:r>
              <a:rPr lang="th-TH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องศา </a:t>
            </a:r>
            <a:r>
              <a:rPr lang="en-US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     </a:t>
            </a:r>
            <a:r>
              <a:rPr lang="th-TH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ขาซ้ายไม่มีแรง ยกไม่ได้ ผลการตรวจเลือดและปัสสาวะปกติ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endParaRPr lang="th-TH" sz="4000" dirty="0" smtClean="0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US" sz="4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Diag</a:t>
            </a:r>
            <a:r>
              <a:rPr lang="en-US" sz="4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: </a:t>
            </a:r>
            <a:r>
              <a:rPr lang="en-US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AFP </a:t>
            </a:r>
            <a:r>
              <a:rPr lang="th-TH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(</a:t>
            </a:r>
            <a:r>
              <a:rPr lang="en-US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admit</a:t>
            </a:r>
            <a:r>
              <a:rPr lang="th-TH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r>
              <a:rPr lang="en-US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แจ้ง </a:t>
            </a:r>
            <a:r>
              <a:rPr lang="th-TH" sz="40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สสจ.</a:t>
            </a:r>
            <a:endParaRPr lang="th-TH" sz="4000" dirty="0" smtClean="0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15522565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7956550" y="6453188"/>
            <a:ext cx="11874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endParaRPr lang="th-TH" sz="14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sp>
        <p:nvSpPr>
          <p:cNvPr id="71707" name="Rectangle 2"/>
          <p:cNvSpPr>
            <a:spLocks noChangeArrowheads="1"/>
          </p:cNvSpPr>
          <p:nvPr/>
        </p:nvSpPr>
        <p:spPr bwMode="auto">
          <a:xfrm>
            <a:off x="0" y="0"/>
            <a:ext cx="85693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US" sz="4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15 </a:t>
            </a:r>
            <a:r>
              <a:rPr lang="th-TH" sz="4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สิงหาคม </a:t>
            </a:r>
            <a:r>
              <a:rPr lang="en-US" sz="4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2559 : </a:t>
            </a:r>
            <a:r>
              <a:rPr lang="th-TH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เก็บอุจจาระ </a:t>
            </a:r>
            <a:r>
              <a:rPr lang="en-US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2 </a:t>
            </a:r>
            <a:r>
              <a:rPr lang="th-TH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ครั้ง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endParaRPr lang="th-TH" sz="4000" dirty="0" smtClean="0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Tx/>
              <a:buChar char="-"/>
              <a:defRPr/>
            </a:pPr>
            <a:r>
              <a:rPr lang="th-TH" sz="4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ผลการสอบสวนโรค </a:t>
            </a:r>
            <a:r>
              <a:rPr lang="en-US" sz="4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  <a:r>
              <a:rPr lang="th-TH" sz="40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ดช.</a:t>
            </a:r>
            <a:r>
              <a:rPr lang="th-TH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หม่องเอ อายุ</a:t>
            </a:r>
            <a:r>
              <a:rPr lang="en-US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4 </a:t>
            </a:r>
            <a:r>
              <a:rPr lang="th-TH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ปี</a:t>
            </a:r>
            <a:r>
              <a:rPr lang="en-US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ที่อยู่ ต.พญาตอง</a:t>
            </a:r>
            <a:r>
              <a:rPr lang="th-TH" sz="40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ซู</a:t>
            </a:r>
            <a:r>
              <a:rPr lang="th-TH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อ.พญาตอง</a:t>
            </a:r>
            <a:r>
              <a:rPr lang="th-TH" sz="40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ซู</a:t>
            </a:r>
            <a:r>
              <a:rPr lang="th-TH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สาธารณรัฐแห่งสหภาพ</a:t>
            </a:r>
            <a:r>
              <a:rPr lang="th-TH" sz="40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เมียนมาร์</a:t>
            </a:r>
            <a:r>
              <a:rPr lang="th-TH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ติดกับ ต.เจดีย์สามองค์ </a:t>
            </a:r>
            <a:r>
              <a:rPr lang="th-TH" sz="40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อ.สังข</a:t>
            </a:r>
            <a:r>
              <a:rPr lang="th-TH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ละบุรี จ.กาญจนบุรี</a:t>
            </a:r>
          </a:p>
          <a:p>
            <a:pPr>
              <a:buFontTx/>
              <a:buChar char="-"/>
              <a:defRPr/>
            </a:pPr>
            <a:endParaRPr lang="th-TH" sz="4000" dirty="0" smtClean="0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Tx/>
              <a:buChar char="-"/>
              <a:defRPr/>
            </a:pPr>
            <a:r>
              <a:rPr lang="th-TH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4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ประวัติครอบครัว</a:t>
            </a:r>
            <a:r>
              <a:rPr lang="en-US" sz="4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:  </a:t>
            </a:r>
            <a:r>
              <a:rPr lang="th-TH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มี </a:t>
            </a:r>
            <a:r>
              <a:rPr lang="en-US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5 </a:t>
            </a:r>
            <a:r>
              <a:rPr lang="th-TH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คน (บิดา มารดา พี่สาวอายุ </a:t>
            </a:r>
            <a:r>
              <a:rPr lang="en-US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6 </a:t>
            </a:r>
            <a:r>
              <a:rPr lang="th-TH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ปี น้องชายอายุ </a:t>
            </a:r>
            <a:r>
              <a:rPr lang="en-US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2 </a:t>
            </a:r>
            <a:r>
              <a:rPr lang="th-TH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ปี</a:t>
            </a:r>
          </a:p>
        </p:txBody>
      </p:sp>
    </p:spTree>
    <p:extLst>
      <p:ext uri="{BB962C8B-B14F-4D97-AF65-F5344CB8AC3E}">
        <p14:creationId xmlns:p14="http://schemas.microsoft.com/office/powerpoint/2010/main" xmlns="" val="1715522565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7956550" y="6453188"/>
            <a:ext cx="11874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endParaRPr lang="th-TH" sz="14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sp>
        <p:nvSpPr>
          <p:cNvPr id="71707" name="Rectangle 2"/>
          <p:cNvSpPr>
            <a:spLocks noChangeArrowheads="1"/>
          </p:cNvSpPr>
          <p:nvPr/>
        </p:nvSpPr>
        <p:spPr bwMode="auto">
          <a:xfrm>
            <a:off x="179512" y="404664"/>
            <a:ext cx="8569325" cy="6264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th-TH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ประวัติการเจ็บป่วย </a:t>
            </a:r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  <a:r>
              <a:rPr lang="th-TH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เริ่มป่วย</a:t>
            </a:r>
            <a:r>
              <a:rPr lang="en-US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2 </a:t>
            </a:r>
            <a:r>
              <a:rPr lang="th-TH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สิงหาคม </a:t>
            </a:r>
            <a:r>
              <a:rPr lang="en-US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2559 </a:t>
            </a:r>
            <a:r>
              <a:rPr lang="th-TH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มีไข้ อ่อนเพลีย ถ่ายเหลวเบื่ออาหาร จนถึงวันที่ </a:t>
            </a:r>
            <a:r>
              <a:rPr lang="en-US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10 </a:t>
            </a:r>
            <a:r>
              <a:rPr lang="th-TH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สิงหาคม(</a:t>
            </a:r>
            <a:r>
              <a:rPr lang="en-US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r>
              <a:rPr lang="th-TH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วันก่อนมา รพ.)เดินไม่ได้ วันที่ </a:t>
            </a:r>
            <a:r>
              <a:rPr lang="en-US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12 </a:t>
            </a:r>
            <a:r>
              <a:rPr lang="th-TH" sz="40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สค.</a:t>
            </a:r>
            <a:r>
              <a:rPr lang="th-TH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มา รพ. </a:t>
            </a:r>
            <a:r>
              <a:rPr lang="th-TH" sz="40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สังข</a:t>
            </a:r>
            <a:r>
              <a:rPr lang="th-TH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ละบุรี ซึ่งอยู่ห่างจากพญาตอง</a:t>
            </a:r>
            <a:r>
              <a:rPr lang="th-TH" sz="40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ซู</a:t>
            </a:r>
            <a:r>
              <a:rPr lang="th-TH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30 </a:t>
            </a:r>
            <a:r>
              <a:rPr lang="th-TH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กิโลเมตร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endParaRPr lang="en-US" sz="4000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US" sz="4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4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ประวัติวัคซีน</a:t>
            </a:r>
            <a:r>
              <a:rPr lang="en-US" sz="4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: </a:t>
            </a:r>
            <a:r>
              <a:rPr lang="th-TH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ผู้ป่วยได้รับ </a:t>
            </a:r>
            <a:r>
              <a:rPr lang="en-US" sz="40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tOPV</a:t>
            </a:r>
            <a:r>
              <a:rPr lang="en-US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1 </a:t>
            </a:r>
            <a:r>
              <a:rPr lang="th-TH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ครั้งเมื่ออายุ </a:t>
            </a:r>
            <a:r>
              <a:rPr lang="en-US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1- 2 </a:t>
            </a:r>
            <a:r>
              <a:rPr lang="th-TH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ปี ส่วนน้องได้รับ </a:t>
            </a:r>
            <a:r>
              <a:rPr lang="en-US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3 </a:t>
            </a:r>
            <a:r>
              <a:rPr lang="th-TH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ครั้ง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endParaRPr lang="th-TH" sz="4000" dirty="0" smtClean="0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h-TH" sz="4000" dirty="0" smtClean="0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15522565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worldmap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1000108"/>
            <a:ext cx="8907463" cy="5572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683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14290"/>
            <a:ext cx="9144000" cy="574675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th-TH" sz="5400" dirty="0" smtClean="0">
                <a:solidFill>
                  <a:srgbClr val="FFFF00"/>
                </a:solidFill>
              </a:rPr>
              <a:t>การเตรียมความพร้อม</a:t>
            </a:r>
            <a:r>
              <a:rPr lang="en-US" sz="5400" dirty="0" smtClean="0">
                <a:solidFill>
                  <a:srgbClr val="FFFF00"/>
                </a:solidFill>
              </a:rPr>
              <a:t> </a:t>
            </a:r>
            <a:r>
              <a:rPr lang="th-TH" sz="5400" dirty="0" smtClean="0">
                <a:solidFill>
                  <a:srgbClr val="FFFF00"/>
                </a:solidFill>
              </a:rPr>
              <a:t>ส่วนที่ </a:t>
            </a:r>
            <a:r>
              <a:rPr lang="en-US" sz="5400" dirty="0" smtClean="0">
                <a:solidFill>
                  <a:srgbClr val="FFFF00"/>
                </a:solidFill>
              </a:rPr>
              <a:t>1</a:t>
            </a:r>
            <a:endParaRPr lang="en-GB" sz="5400" dirty="0" smtClean="0">
              <a:solidFill>
                <a:srgbClr val="FFFF00"/>
              </a:solidFill>
            </a:endParaRP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7956550" y="6453188"/>
            <a:ext cx="11874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endParaRPr lang="th-TH" sz="14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sp>
        <p:nvSpPr>
          <p:cNvPr id="71707" name="Rectangle 2"/>
          <p:cNvSpPr>
            <a:spLocks noChangeArrowheads="1"/>
          </p:cNvSpPr>
          <p:nvPr/>
        </p:nvSpPr>
        <p:spPr bwMode="auto">
          <a:xfrm>
            <a:off x="250825" y="1285860"/>
            <a:ext cx="8713663" cy="5095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US" sz="4000" dirty="0" smtClean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r>
              <a:rPr lang="en-US" sz="4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1</a:t>
            </a:r>
            <a:r>
              <a:rPr lang="th-TH" sz="4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. ด้านระบาดวิทยา</a:t>
            </a:r>
          </a:p>
          <a:p>
            <a:pPr>
              <a:buFontTx/>
              <a:buChar char="-"/>
              <a:defRPr/>
            </a:pPr>
            <a:r>
              <a:rPr lang="th-TH" sz="3600" dirty="0" smtClean="0">
                <a:solidFill>
                  <a:schemeClr val="tx2">
                    <a:lumMod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การสอบสวนทางระบาดวิทยาเพื่อยืนยันการพบผู้ป่วย </a:t>
            </a:r>
            <a:r>
              <a:rPr lang="en-US" sz="3600" dirty="0" smtClean="0">
                <a:solidFill>
                  <a:schemeClr val="tx2">
                    <a:lumMod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AFP</a:t>
            </a:r>
          </a:p>
          <a:p>
            <a:pPr>
              <a:buFontTx/>
              <a:buChar char="-"/>
              <a:defRPr/>
            </a:pPr>
            <a:r>
              <a:rPr lang="th-TH" sz="3600" dirty="0" smtClean="0">
                <a:solidFill>
                  <a:schemeClr val="tx2">
                    <a:lumMod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หาข้อมูลเพิ่มเติม การแวะพัก การถ่าย</a:t>
            </a:r>
          </a:p>
          <a:p>
            <a:pPr>
              <a:buFontTx/>
              <a:buChar char="-"/>
              <a:defRPr/>
            </a:pPr>
            <a:r>
              <a:rPr lang="th-TH" sz="3600" dirty="0" smtClean="0">
                <a:solidFill>
                  <a:schemeClr val="tx2">
                    <a:lumMod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ประสานงานโรคติดต่อชายแดนกับสหภาพ</a:t>
            </a:r>
            <a:r>
              <a:rPr lang="th-TH" sz="3600" dirty="0" err="1" smtClean="0">
                <a:solidFill>
                  <a:schemeClr val="tx2">
                    <a:lumMod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เมียนมาร์</a:t>
            </a:r>
            <a:r>
              <a:rPr lang="th-TH" sz="3600" dirty="0" smtClean="0">
                <a:solidFill>
                  <a:schemeClr val="tx2">
                    <a:lumMod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การเกิดโรค สถานการณ์โรค</a:t>
            </a:r>
            <a:r>
              <a:rPr lang="th-TH" sz="3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การระบาด</a:t>
            </a:r>
            <a:endParaRPr lang="en-US" sz="3600" dirty="0" smtClean="0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Tx/>
              <a:buChar char="-"/>
              <a:defRPr/>
            </a:pPr>
            <a:r>
              <a:rPr lang="th-TH" sz="3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ค้นหาผู้ป่วย </a:t>
            </a:r>
            <a:r>
              <a:rPr lang="en-US" sz="3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AFP </a:t>
            </a:r>
            <a:r>
              <a:rPr lang="th-TH" sz="3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ในชุมชนและ รพ.ในและนอกสังกัด </a:t>
            </a:r>
            <a:r>
              <a:rPr lang="th-TH" sz="36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สธ.</a:t>
            </a:r>
            <a:r>
              <a:rPr lang="th-TH" sz="3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กำหนดนิยามโรค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endParaRPr lang="th-TH" sz="3600" dirty="0" smtClean="0">
              <a:solidFill>
                <a:schemeClr val="tx2">
                  <a:lumMod val="2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endParaRPr lang="th-TH" sz="3600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15522565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worldmap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1000108"/>
            <a:ext cx="8907463" cy="5572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683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14290"/>
            <a:ext cx="9144000" cy="574675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th-TH" sz="5400" dirty="0" smtClean="0">
                <a:solidFill>
                  <a:srgbClr val="FFFF00"/>
                </a:solidFill>
              </a:rPr>
              <a:t>การเตรียมความพร้อม</a:t>
            </a:r>
            <a:r>
              <a:rPr lang="en-US" sz="5400" dirty="0" smtClean="0">
                <a:solidFill>
                  <a:srgbClr val="FFFF00"/>
                </a:solidFill>
              </a:rPr>
              <a:t> </a:t>
            </a:r>
            <a:r>
              <a:rPr lang="th-TH" sz="5400" dirty="0" smtClean="0">
                <a:solidFill>
                  <a:srgbClr val="FFFF00"/>
                </a:solidFill>
              </a:rPr>
              <a:t>ส่วนที่ </a:t>
            </a:r>
            <a:r>
              <a:rPr lang="en-US" sz="5400" dirty="0" smtClean="0">
                <a:solidFill>
                  <a:srgbClr val="FFFF00"/>
                </a:solidFill>
              </a:rPr>
              <a:t>1</a:t>
            </a:r>
            <a:endParaRPr lang="en-GB" sz="5400" dirty="0" smtClean="0">
              <a:solidFill>
                <a:srgbClr val="FFFF00"/>
              </a:solidFill>
            </a:endParaRP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7956550" y="6453188"/>
            <a:ext cx="11874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endParaRPr lang="th-TH" sz="14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sp>
        <p:nvSpPr>
          <p:cNvPr id="71707" name="Rectangle 2"/>
          <p:cNvSpPr>
            <a:spLocks noChangeArrowheads="1"/>
          </p:cNvSpPr>
          <p:nvPr/>
        </p:nvSpPr>
        <p:spPr bwMode="auto">
          <a:xfrm>
            <a:off x="250825" y="1285860"/>
            <a:ext cx="8713663" cy="5095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r>
              <a:rPr lang="th-TH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. ด้านการควบคุมโรค </a:t>
            </a:r>
            <a:r>
              <a:rPr lang="en-US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  <a:endParaRPr lang="th-TH" sz="3600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Tx/>
              <a:buChar char="-"/>
              <a:defRPr/>
            </a:pPr>
            <a:r>
              <a:rPr lang="en-US" sz="3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3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สำรวจและตรวจสอบความครอบคลุมวัคซีนทุกชนิด กลุ่มอายุ</a:t>
            </a:r>
            <a:r>
              <a:rPr lang="en-US" sz="3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5 </a:t>
            </a:r>
            <a:r>
              <a:rPr lang="th-TH" sz="3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ปี</a:t>
            </a:r>
            <a:r>
              <a:rPr lang="en-US" sz="3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3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ทั้งไทยและต่างด้าว</a:t>
            </a:r>
          </a:p>
          <a:p>
            <a:pPr lvl="1">
              <a:defRPr/>
            </a:pPr>
            <a:r>
              <a:rPr lang="en-US" sz="3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* </a:t>
            </a:r>
            <a:r>
              <a:rPr lang="th-TH" sz="3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ต่ำกว่าร้อยละ </a:t>
            </a:r>
            <a:r>
              <a:rPr lang="en-US" sz="3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90 </a:t>
            </a:r>
            <a:r>
              <a:rPr lang="en-US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SIA</a:t>
            </a:r>
            <a:endParaRPr lang="en-US" sz="3600" dirty="0" smtClean="0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1">
              <a:defRPr/>
            </a:pPr>
            <a:r>
              <a:rPr lang="en-US" sz="3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* </a:t>
            </a:r>
            <a:r>
              <a:rPr lang="th-TH" sz="3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มากกว่าร้อยละ </a:t>
            </a:r>
            <a:r>
              <a:rPr lang="en-US" sz="3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90  </a:t>
            </a:r>
            <a:r>
              <a:rPr lang="en-US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Catch up</a:t>
            </a:r>
            <a:endParaRPr lang="th-TH" sz="3600" dirty="0" smtClean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Tx/>
              <a:buChar char="-"/>
              <a:defRPr/>
            </a:pPr>
            <a:r>
              <a:rPr lang="th-TH" sz="3600" dirty="0" smtClean="0">
                <a:solidFill>
                  <a:schemeClr val="tx2">
                    <a:lumMod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ประสานงานโรคติดต่อชายแดนกับสหภาพ</a:t>
            </a:r>
            <a:r>
              <a:rPr lang="th-TH" sz="3600" dirty="0" err="1" smtClean="0">
                <a:solidFill>
                  <a:schemeClr val="tx2">
                    <a:lumMod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เมียนมาร์</a:t>
            </a:r>
            <a:r>
              <a:rPr lang="en-US" sz="3600" dirty="0" smtClean="0">
                <a:solidFill>
                  <a:schemeClr val="tx2">
                    <a:lumMod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3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ความครอบคลุมวัคซีน</a:t>
            </a:r>
          </a:p>
          <a:p>
            <a:pPr>
              <a:buFontTx/>
              <a:buChar char="-"/>
              <a:defRPr/>
            </a:pPr>
            <a:r>
              <a:rPr lang="th-TH" sz="3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การสื่อสารความเสี่ยง</a:t>
            </a:r>
            <a:endParaRPr lang="th-TH" sz="3600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15522565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worldmap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1000108"/>
            <a:ext cx="8907463" cy="5572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683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14290"/>
            <a:ext cx="9144000" cy="574675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5400" dirty="0" smtClean="0">
                <a:solidFill>
                  <a:srgbClr val="FFFF00"/>
                </a:solidFill>
              </a:rPr>
              <a:t>Scenario 1 </a:t>
            </a:r>
            <a:r>
              <a:rPr lang="th-TH" sz="5400" dirty="0" smtClean="0">
                <a:solidFill>
                  <a:srgbClr val="FFFF00"/>
                </a:solidFill>
              </a:rPr>
              <a:t>ส่วนที่ </a:t>
            </a:r>
            <a:r>
              <a:rPr lang="en-US" sz="5400" dirty="0" smtClean="0">
                <a:solidFill>
                  <a:srgbClr val="FFFF00"/>
                </a:solidFill>
              </a:rPr>
              <a:t>2</a:t>
            </a:r>
            <a:endParaRPr lang="en-GB" sz="5400" dirty="0" smtClean="0">
              <a:solidFill>
                <a:srgbClr val="FFFF00"/>
              </a:solidFill>
            </a:endParaRP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7956550" y="6453188"/>
            <a:ext cx="11874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endParaRPr lang="th-TH" sz="14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sp>
        <p:nvSpPr>
          <p:cNvPr id="71707" name="Rectangle 2"/>
          <p:cNvSpPr>
            <a:spLocks noChangeArrowheads="1"/>
          </p:cNvSpPr>
          <p:nvPr/>
        </p:nvSpPr>
        <p:spPr bwMode="auto">
          <a:xfrm>
            <a:off x="250825" y="1285860"/>
            <a:ext cx="8713663" cy="5095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buFontTx/>
              <a:buChar char="-"/>
              <a:defRPr/>
            </a:pPr>
            <a:r>
              <a:rPr lang="th-TH" sz="3600" dirty="0" smtClean="0">
                <a:solidFill>
                  <a:schemeClr val="tx2">
                    <a:lumMod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วันที่ </a:t>
            </a:r>
            <a:r>
              <a:rPr lang="en-US" sz="3600" dirty="0" smtClean="0">
                <a:solidFill>
                  <a:schemeClr val="tx2">
                    <a:lumMod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29 </a:t>
            </a:r>
            <a:r>
              <a:rPr lang="th-TH" sz="3600" dirty="0" smtClean="0">
                <a:solidFill>
                  <a:schemeClr val="tx2">
                    <a:lumMod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สิงหาคม </a:t>
            </a:r>
            <a:r>
              <a:rPr lang="en-US" sz="3600" dirty="0" smtClean="0">
                <a:solidFill>
                  <a:schemeClr val="tx2">
                    <a:lumMod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2559 </a:t>
            </a:r>
            <a:r>
              <a:rPr lang="th-TH" sz="3600" dirty="0" smtClean="0">
                <a:solidFill>
                  <a:schemeClr val="tx2">
                    <a:lumMod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สถาบัน </a:t>
            </a:r>
            <a:r>
              <a:rPr lang="en-US" sz="3600" dirty="0" smtClean="0">
                <a:solidFill>
                  <a:schemeClr val="tx2">
                    <a:lumMod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NIH </a:t>
            </a:r>
            <a:r>
              <a:rPr lang="th-TH" sz="3600" dirty="0" smtClean="0">
                <a:solidFill>
                  <a:schemeClr val="tx2">
                    <a:lumMod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แจ้งว่า</a:t>
            </a:r>
            <a:r>
              <a:rPr lang="th-TH" sz="3600" dirty="0" err="1" smtClean="0">
                <a:solidFill>
                  <a:schemeClr val="tx2">
                    <a:lumMod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ผบ</a:t>
            </a:r>
            <a:r>
              <a:rPr lang="th-TH" sz="3600" dirty="0" smtClean="0">
                <a:solidFill>
                  <a:schemeClr val="tx2">
                    <a:lumMod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การตรวจอุจจาระผู้ป่วย </a:t>
            </a:r>
            <a:r>
              <a:rPr lang="th-TH" sz="3600" dirty="0" err="1" smtClean="0">
                <a:solidFill>
                  <a:schemeClr val="tx2">
                    <a:lumMod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ดช.</a:t>
            </a:r>
            <a:r>
              <a:rPr lang="th-TH" sz="3600" dirty="0" smtClean="0">
                <a:solidFill>
                  <a:schemeClr val="tx2">
                    <a:lumMod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หม่องเอ พบเชื้อ </a:t>
            </a:r>
            <a:r>
              <a:rPr lang="en-US" sz="3600" dirty="0" smtClean="0">
                <a:solidFill>
                  <a:schemeClr val="tx2">
                    <a:lumMod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Poliovirus </a:t>
            </a:r>
            <a:r>
              <a:rPr lang="th-TH" sz="3600" dirty="0" smtClean="0">
                <a:solidFill>
                  <a:schemeClr val="tx2">
                    <a:lumMod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สายพันธุ์ </a:t>
            </a:r>
            <a:r>
              <a:rPr lang="en-US" sz="3600" dirty="0" smtClean="0">
                <a:solidFill>
                  <a:schemeClr val="tx2">
                    <a:lumMod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VDPV Type 2</a:t>
            </a:r>
            <a:endParaRPr lang="th-TH" sz="3600" dirty="0" smtClean="0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endParaRPr lang="th-TH" sz="3600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15522565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worldmap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1000108"/>
            <a:ext cx="8907463" cy="5572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683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14290"/>
            <a:ext cx="9144000" cy="574675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th-TH" sz="5400" dirty="0" smtClean="0">
                <a:solidFill>
                  <a:srgbClr val="FFFF00"/>
                </a:solidFill>
              </a:rPr>
              <a:t>การเตรียมความพร้อม</a:t>
            </a:r>
            <a:r>
              <a:rPr lang="en-US" sz="5400" dirty="0" smtClean="0">
                <a:solidFill>
                  <a:srgbClr val="FFFF00"/>
                </a:solidFill>
              </a:rPr>
              <a:t> </a:t>
            </a:r>
            <a:r>
              <a:rPr lang="th-TH" sz="5400" dirty="0" smtClean="0">
                <a:solidFill>
                  <a:srgbClr val="FFFF00"/>
                </a:solidFill>
              </a:rPr>
              <a:t>ส่วนที่ </a:t>
            </a:r>
            <a:r>
              <a:rPr lang="en-US" sz="5400" dirty="0" smtClean="0">
                <a:solidFill>
                  <a:srgbClr val="FFFF00"/>
                </a:solidFill>
              </a:rPr>
              <a:t>2</a:t>
            </a:r>
            <a:endParaRPr lang="en-GB" sz="5400" dirty="0" smtClean="0">
              <a:solidFill>
                <a:srgbClr val="FFFF00"/>
              </a:solidFill>
            </a:endParaRP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7956550" y="6453188"/>
            <a:ext cx="11874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endParaRPr lang="th-TH" sz="14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sp>
        <p:nvSpPr>
          <p:cNvPr id="71707" name="Rectangle 2"/>
          <p:cNvSpPr>
            <a:spLocks noChangeArrowheads="1"/>
          </p:cNvSpPr>
          <p:nvPr/>
        </p:nvSpPr>
        <p:spPr bwMode="auto">
          <a:xfrm>
            <a:off x="250825" y="1285860"/>
            <a:ext cx="8713663" cy="5095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th-TH" sz="4000" dirty="0" smtClean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Tx/>
              <a:buChar char="-"/>
              <a:defRPr/>
            </a:pPr>
            <a:r>
              <a:rPr lang="th-TH" sz="3600" dirty="0" smtClean="0">
                <a:solidFill>
                  <a:schemeClr val="tx2">
                    <a:lumMod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3600" dirty="0" err="1" smtClean="0">
                <a:solidFill>
                  <a:schemeClr val="tx2">
                    <a:lumMod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สสจ.</a:t>
            </a:r>
            <a:r>
              <a:rPr lang="th-TH" sz="3600" dirty="0" smtClean="0">
                <a:solidFill>
                  <a:schemeClr val="tx2">
                    <a:lumMod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เสนอเปิด </a:t>
            </a:r>
            <a:r>
              <a:rPr lang="en-US" sz="3600" dirty="0" smtClean="0">
                <a:solidFill>
                  <a:schemeClr val="tx2">
                    <a:lumMod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EOC</a:t>
            </a:r>
            <a:endParaRPr lang="th-TH" sz="3600" dirty="0" smtClean="0">
              <a:solidFill>
                <a:schemeClr val="tx2">
                  <a:lumMod val="2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Tx/>
              <a:buChar char="-"/>
              <a:defRPr/>
            </a:pPr>
            <a:r>
              <a:rPr lang="th-TH" sz="3600" dirty="0" smtClean="0">
                <a:solidFill>
                  <a:schemeClr val="tx2">
                    <a:lumMod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ประสานการดำเนินงานกับหน่วยงานที่เกี่ยวข้อง</a:t>
            </a:r>
            <a:endParaRPr lang="en-US" sz="3600" dirty="0" smtClean="0">
              <a:solidFill>
                <a:schemeClr val="tx2">
                  <a:lumMod val="2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Tx/>
              <a:buChar char="-"/>
              <a:defRPr/>
            </a:pPr>
            <a:r>
              <a:rPr lang="th-TH" sz="3600" dirty="0" smtClean="0">
                <a:solidFill>
                  <a:schemeClr val="tx2">
                    <a:lumMod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ขยายวงการ</a:t>
            </a:r>
            <a:r>
              <a:rPr lang="th-TH" sz="3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สำรวจและตรวจสอบความครอบคลุมวัคซีนทุกชนิด กลุ่มอายุ</a:t>
            </a:r>
            <a:r>
              <a:rPr lang="en-US" sz="3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5 </a:t>
            </a:r>
            <a:r>
              <a:rPr lang="th-TH" sz="3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ปี</a:t>
            </a:r>
            <a:r>
              <a:rPr lang="en-US" sz="3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3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ทั้งไทยและต่างด้าว</a:t>
            </a:r>
          </a:p>
          <a:p>
            <a:pPr>
              <a:buFontTx/>
              <a:buChar char="-"/>
              <a:defRPr/>
            </a:pPr>
            <a:r>
              <a:rPr lang="th-TH" sz="3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วางแผนการเบิก </a:t>
            </a:r>
            <a:r>
              <a:rPr lang="en-US" sz="36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monovalent</a:t>
            </a:r>
            <a:r>
              <a:rPr lang="en-US" sz="3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OPV </a:t>
            </a:r>
          </a:p>
          <a:p>
            <a:pPr>
              <a:buFontTx/>
              <a:buChar char="-"/>
              <a:defRPr/>
            </a:pPr>
            <a:r>
              <a:rPr lang="en-US" sz="3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3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วางแผนการให้วัคซีน </a:t>
            </a:r>
            <a:r>
              <a:rPr lang="en-US" sz="3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4 </a:t>
            </a:r>
            <a:r>
              <a:rPr lang="th-TH" sz="3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ครั้ง</a:t>
            </a:r>
          </a:p>
          <a:p>
            <a:pPr>
              <a:buFontTx/>
              <a:buChar char="-"/>
              <a:defRPr/>
            </a:pPr>
            <a:r>
              <a:rPr lang="th-TH" sz="3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วางแผนการเก็บกลับและทำลายวัคซีน</a:t>
            </a:r>
            <a:endParaRPr lang="th-TH" sz="3600" dirty="0" smtClean="0">
              <a:solidFill>
                <a:schemeClr val="tx2">
                  <a:lumMod val="2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endParaRPr lang="th-TH" sz="3600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15522565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Angsana New"/>
      </a:majorFont>
      <a:minorFont>
        <a:latin typeface="Garamond"/>
        <a:ea typeface=""/>
        <a:cs typeface="Angsana New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998</TotalTime>
  <Words>789</Words>
  <Application>Microsoft Office PowerPoint</Application>
  <PresentationFormat>On-screen Show (4:3)</PresentationFormat>
  <Paragraphs>108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Stream</vt:lpstr>
      <vt:lpstr>Slide 1</vt:lpstr>
      <vt:lpstr>Scenario 1 ส่วนที่ 1</vt:lpstr>
      <vt:lpstr>Slide 3</vt:lpstr>
      <vt:lpstr>Slide 4</vt:lpstr>
      <vt:lpstr>Slide 5</vt:lpstr>
      <vt:lpstr>การเตรียมความพร้อม ส่วนที่ 1</vt:lpstr>
      <vt:lpstr>การเตรียมความพร้อม ส่วนที่ 1</vt:lpstr>
      <vt:lpstr>Scenario 1 ส่วนที่ 2</vt:lpstr>
      <vt:lpstr>การเตรียมความพร้อม ส่วนที่ 2</vt:lpstr>
      <vt:lpstr>การเตรียมความพร้อม ส่วนที่ 2</vt:lpstr>
      <vt:lpstr>ขอบคุณค่ะ</vt:lpstr>
    </vt:vector>
  </TitlesOfParts>
  <Company>Live inc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 Health Emergency Response</dc:title>
  <dc:creator>Live!</dc:creator>
  <cp:lastModifiedBy>Q</cp:lastModifiedBy>
  <cp:revision>129</cp:revision>
  <dcterms:created xsi:type="dcterms:W3CDTF">2009-09-08T12:42:41Z</dcterms:created>
  <dcterms:modified xsi:type="dcterms:W3CDTF">2016-09-14T02:10:14Z</dcterms:modified>
</cp:coreProperties>
</file>