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56" r:id="rId4"/>
    <p:sldId id="257" r:id="rId5"/>
    <p:sldId id="266" r:id="rId6"/>
    <p:sldId id="259" r:id="rId7"/>
    <p:sldId id="267" r:id="rId8"/>
    <p:sldId id="260" r:id="rId9"/>
    <p:sldId id="268" r:id="rId10"/>
    <p:sldId id="258" r:id="rId11"/>
    <p:sldId id="269" r:id="rId12"/>
    <p:sldId id="261" r:id="rId13"/>
    <p:sldId id="263" r:id="rId14"/>
    <p:sldId id="264" r:id="rId15"/>
    <p:sldId id="265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42B2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5FB9A-DF33-4CEA-916A-7B1296300E67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3772D-7028-4BD3-BE98-6F2614D4B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.th/url?url=http://www.crintermex.com/index.php?lay=show&amp;ac=article&amp;Id=509740&amp;rct=j&amp;frm=1&amp;q=&amp;esrc=s&amp;sa=U&amp;ved=0ahUKEwi9su3HuNfQAhVBrI8KHbNdDg0QwW4IFTAA&amp;usg=AFQjCNFMSReB5r4fuYTpNYKRjYue8w010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.th/url?url=http://3243554.blogspot.com/2014/09/blog-post_68.html&amp;rct=j&amp;frm=1&amp;q=&amp;esrc=s&amp;sa=U&amp;ved=0ahUKEwiDku6nkdfQAhXMto8KHaeTCDgQwW4INTAQ&amp;usg=AFQjCNHUslzC6GBDPIJELIiry4ytcAc8g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.th/url?url=http://3243554.blogspot.com/2014/09/blog-post_68.html&amp;rct=j&amp;frm=1&amp;q=&amp;esrc=s&amp;sa=U&amp;ved=0ahUKEwiDku6nkdfQAhXMto8KHaeTCDgQwW4INTAQ&amp;usg=AFQjCNHUslzC6GBDPIJELIiry4ytcAc8g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www.google.co.th/url?url=http://tcijthai.com/tcijthainews/view.php?ids=4649&amp;rct=j&amp;frm=1&amp;q=&amp;esrc=s&amp;sa=U&amp;ved=0ahUKEwiDku6nkdfQAhXMto8KHaeTCDgQwW4IFzAB&amp;usg=AFQjCNGvfl5EafCA0t9aS7upWDP9WJW4oQ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.th/url?url=http://my.dek-d.com/dek-d/writer/viewlongc.php?id=1216815&amp;chapter=475&amp;rct=j&amp;frm=1&amp;q=&amp;esrc=s&amp;sa=U&amp;ved=0ahUKEwjU6J6kmtfQAhXJtY8KHZI3BVwQwW4IGTAC&amp;usg=AFQjCNFVff9p268-GeYX9BHEu4v46PfFz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.th/url?url=http://www.malenkangiftshop.com/article/195/%E0%B8%89%E0%B8%A5%E0%B8%AD%E0%B8%87%E0%B8%84%E0%B8%A3%E0%B8%9A%E0%B8%A3%E0%B8%AD%E0%B8%9A-90-%E0%B8%9B%E0%B8%B5-%E0%B8%81%E0%B8%B1%E0%B8%9A-the-walt-disney-micky-mouse&amp;rct=j&amp;frm=1&amp;q=&amp;esrc=s&amp;sa=U&amp;ved=0ahUKEwjU6J6kmtfQAhXJtY8KHZI3BVwQwW4IJzAJ&amp;usg=AFQjCNF8dVNEhLf-YEmSNWyBZP4kHPoq5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th/url?url=http://www.seesketch.com/%E0%B8%A0%E0%B8%B2%E0%B8%9E%E0%B9%80%E0%B8%A7%E0%B8%81%E0%B9%80%E0%B8%95%E0%B8%AD%E0%B8%A3%E0%B9%8C%E0%B9%81%E0%B8%A1%E0%B8%A5%E0%B8%87%E0%B8%A7%E0%B8%B1%E0%B8%99%E0%B8%A2%E0%B8%B8%E0%B8%87-1222.html&amp;rct=j&amp;frm=1&amp;q=&amp;esrc=s&amp;sa=U&amp;ved=0ahUKEwjZm6XzmdfQAhUBOo8KHZh1DgMQwW4IJTAI&amp;usg=AFQjCNGaVaSCaJPSASEptexIGRG7mO3DG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th/url?url=http://kengkadeng.exteen.com/20111124/memo-061&amp;rct=j&amp;frm=1&amp;q=&amp;esrc=s&amp;sa=U&amp;ved=0ahUKEwjFpe3omtfQAhVMKY8KHQS0AqwQwW4IITAG&amp;usg=AFQjCNFTzBaKtlXaE1ZcumislGLcweFI1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.th/url?url=http://www.malenkangiftshop.com/article/195/%E0%B8%89%E0%B8%A5%E0%B8%AD%E0%B8%87%E0%B8%84%E0%B8%A3%E0%B8%9A%E0%B8%A3%E0%B8%AD%E0%B8%9A-90-%E0%B8%9B%E0%B8%B5-%E0%B8%81%E0%B8%B1%E0%B8%9A-the-walt-disney-micky-mouse&amp;rct=j&amp;frm=1&amp;q=&amp;esrc=s&amp;sa=U&amp;ved=0ahUKEwjU6J6kmtfQAhXJtY8KHZI3BVwQwW4IJzAJ&amp;usg=AFQjCNF8dVNEhLf-YEmSNWyBZP4kHPoq5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th/url?url=http://www.happyreading.in.th/download/index.php?t=1&amp;p=7&amp;rct=j&amp;frm=1&amp;q=&amp;esrc=s&amp;sa=U&amp;ved=0ahUKEwjU6J6kmtfQAhXJtY8KHZI3BVwQwW4IMTAO&amp;usg=AFQjCNGuhOG4N1aFgITGT7l_tTfKUCEB0A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google.co.th/url?url=https://my.dek-d.com/a/writer/viewlongc.php?id=486572&amp;chapter=331&amp;rct=j&amp;frm=1&amp;q=&amp;esrc=s&amp;sa=U&amp;ved=0ahUKEwj3j97dndfQAhVJM48KHVm_CiUQwW4INzAR&amp;usg=AFQjCNFwk0XpgacIpi0UXZcCuOW2mwHbw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th/url?url=http://www.oknation.net/blog/thaiseo/2013/08/29/entry-1/comment&amp;rct=j&amp;frm=1&amp;q=&amp;esrc=s&amp;sa=U&amp;ved=0ahUKEwil8fvtntfQAhWJuI8KHYuoB3QQwW4IJTAI&amp;usg=AFQjCNGm5bwUf6uW0nX9Yc5ONIfyykXtMQ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www.google.co.th/url?url=http://www.rangsit.org/srrt/protect.php&amp;rct=j&amp;frm=1&amp;q=&amp;esrc=s&amp;sa=U&amp;ved=0ahUKEwil8fvtntfQAhWJuI8KHYuoB3QQwW4IOzAT&amp;usg=AFQjCNH1cDq_Exl1E62JknnVZEVSPBLK6Q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8.jpeg"/><Relationship Id="rId7" Type="http://schemas.openxmlformats.org/officeDocument/2006/relationships/hyperlink" Target="https://www.google.co.th/url?url=https://my.dek-d.com/a/writer/viewlongc.php?id=486572&amp;chapter=331&amp;rct=j&amp;frm=1&amp;q=&amp;esrc=s&amp;sa=U&amp;ved=0ahUKEwj3j97dndfQAhVJM48KHVm_CiUQwW4INzAR&amp;usg=AFQjCNFwk0XpgacIpi0UXZcCuOW2mwHbww" TargetMode="External"/><Relationship Id="rId2" Type="http://schemas.openxmlformats.org/officeDocument/2006/relationships/hyperlink" Target="http://www.google.co.th/url?url=http://www.seesketch.com/%E0%B8%A0%E0%B8%B2%E0%B8%9E%E0%B9%80%E0%B8%A7%E0%B8%81%E0%B9%80%E0%B8%95%E0%B8%AD%E0%B8%A3%E0%B9%8C%E0%B8%AB%E0%B8%99%E0%B8%B9%E0%B8%81%E0%B8%B2%E0%B8%A3%E0%B9%8C%E0%B8%95%E0%B8%B9%E0%B8%99-1035.html&amp;rct=j&amp;frm=1&amp;q=&amp;esrc=s&amp;sa=U&amp;ved=0ahUKEwjU6J6kmtfQAhXJtY8KHZI3BVwQwW4IFzAB&amp;usg=AFQjCNFtSYhotA6qWG1UT1z-_XJ19llUe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.th/url?url=http://www.oknation.net/blog/thaiseo/2013/08/29/entry-1/comment&amp;rct=j&amp;frm=1&amp;q=&amp;esrc=s&amp;sa=U&amp;ved=0ahUKEwil8fvtntfQAhWJuI8KHYuoB3QQwW4IJTAI&amp;usg=AFQjCNGm5bwUf6uW0nX9Yc5ONIfyykXtMQ" TargetMode="Externa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www.google.co.th/url?url=http://www.oknation.net/blog/prakim2013/2013/03/14/entry-2&amp;rct=j&amp;frm=1&amp;q=&amp;esrc=s&amp;sa=U&amp;ved=0ahUKEwjFpe3omtfQAhVMKY8KHQS0AqwQwW4IFTAA&amp;usg=AFQjCNFZc5MxWBIbGh4AlwLcUgOCfVh4Q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th/url?url=http://pantip.com/topic/32781905&amp;rct=j&amp;frm=1&amp;q=&amp;esrc=s&amp;sa=U&amp;ved=0ahUKEwixu6mPo9fQAhUGrY8KHXUzC7Q4KBDBbggxMA4&amp;usg=AFQjCNG_RlTOOehWHFLiUzKj49aTN7GYQg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www.google.co.th/url?url=http://animalsfocus.blogspot.com/2013/11/blog-post_23.html&amp;rct=j&amp;frm=1&amp;q=&amp;esrc=s&amp;sa=U&amp;ved=0ahUKEwjK9q3rodfQAhXGto8KHV_BBNcQwW4IGTAC&amp;usg=AFQjCNGUEACPljO3WM2LH2E6IaOGo71VI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002060"/>
                </a:solidFill>
              </a:rPr>
              <a:t>Good afternoon</a:t>
            </a:r>
            <a:endParaRPr lang="en-US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2714620"/>
            <a:ext cx="6786610" cy="3000396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D042B2"/>
                </a:solidFill>
              </a:rPr>
              <a:t>Vector surveillances and control at the point of entry</a:t>
            </a:r>
          </a:p>
          <a:p>
            <a:r>
              <a:rPr lang="en-US" sz="4400" dirty="0" smtClean="0">
                <a:solidFill>
                  <a:srgbClr val="D042B2"/>
                </a:solidFill>
              </a:rPr>
              <a:t>By </a:t>
            </a:r>
          </a:p>
          <a:p>
            <a:r>
              <a:rPr lang="en-US" sz="4400" dirty="0" err="1" smtClean="0">
                <a:solidFill>
                  <a:srgbClr val="D042B2"/>
                </a:solidFill>
              </a:rPr>
              <a:t>Anchana</a:t>
            </a:r>
            <a:r>
              <a:rPr lang="en-US" sz="4400" dirty="0" smtClean="0">
                <a:solidFill>
                  <a:srgbClr val="D042B2"/>
                </a:solidFill>
              </a:rPr>
              <a:t> </a:t>
            </a:r>
            <a:r>
              <a:rPr lang="en-US" sz="4400" dirty="0" err="1" smtClean="0">
                <a:solidFill>
                  <a:srgbClr val="D042B2"/>
                </a:solidFill>
              </a:rPr>
              <a:t>Prasartvit</a:t>
            </a:r>
            <a:r>
              <a:rPr lang="en-US" sz="4400" dirty="0" smtClean="0">
                <a:solidFill>
                  <a:srgbClr val="D042B2"/>
                </a:solidFill>
              </a:rPr>
              <a:t> </a:t>
            </a:r>
            <a:endParaRPr lang="en-US" sz="4400" dirty="0">
              <a:solidFill>
                <a:srgbClr val="D042B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</a:rPr>
              <a:t>หลักการควบคุมพาหะนำโรค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h-TH" sz="4000" b="1" dirty="0" smtClean="0">
                <a:solidFill>
                  <a:srgbClr val="7030A0"/>
                </a:solidFill>
              </a:rPr>
              <a:t>การควบคุมป้องกันพาหะนำโรคแบ่งเป็น 2 ประเภทคือ</a:t>
            </a:r>
          </a:p>
          <a:p>
            <a:pPr marL="514350" indent="-514350">
              <a:buNone/>
            </a:pPr>
            <a:r>
              <a:rPr lang="th-TH" sz="4000" dirty="0" smtClean="0">
                <a:solidFill>
                  <a:srgbClr val="7030A0"/>
                </a:solidFill>
              </a:rPr>
              <a:t>1</a:t>
            </a:r>
            <a:r>
              <a:rPr lang="th-TH" sz="3600" dirty="0" smtClean="0">
                <a:solidFill>
                  <a:srgbClr val="7030A0"/>
                </a:solidFill>
              </a:rPr>
              <a:t>. </a:t>
            </a:r>
            <a:r>
              <a:rPr lang="th-TH" sz="3600" b="1" dirty="0" smtClean="0">
                <a:solidFill>
                  <a:srgbClr val="7030A0"/>
                </a:solidFill>
              </a:rPr>
              <a:t>การควบคุมโดยไม่ใช้สารเคมี</a:t>
            </a:r>
          </a:p>
          <a:p>
            <a:pPr marL="514350" indent="-514350">
              <a:buNone/>
            </a:pPr>
            <a:r>
              <a:rPr lang="th-TH" sz="3600" b="1" dirty="0">
                <a:solidFill>
                  <a:srgbClr val="7030A0"/>
                </a:solidFill>
              </a:rPr>
              <a:t>	</a:t>
            </a:r>
            <a:r>
              <a:rPr lang="th-TH" sz="3600" b="1" dirty="0" smtClean="0">
                <a:solidFill>
                  <a:srgbClr val="7030A0"/>
                </a:solidFill>
              </a:rPr>
              <a:t>- โดยวิธีกล (การปรับปรุงสภาพแวดล้อม การป้องกันพาหะนำโรคกัดโดยการใช้สมุนไพรในการกำจัดและไล่แมลง การใช้เสียงหรือไฟฟ้าสถิต การใช้กับดักชนิดต่างๆ เป็นต้น)</a:t>
            </a:r>
          </a:p>
          <a:p>
            <a:pPr marL="514350" indent="-514350">
              <a:buNone/>
            </a:pPr>
            <a:r>
              <a:rPr lang="th-TH" sz="3600" b="1" dirty="0">
                <a:solidFill>
                  <a:srgbClr val="7030A0"/>
                </a:solidFill>
              </a:rPr>
              <a:t>	</a:t>
            </a:r>
            <a:r>
              <a:rPr lang="th-TH" sz="3600" b="1" dirty="0" smtClean="0">
                <a:solidFill>
                  <a:srgbClr val="7030A0"/>
                </a:solidFill>
              </a:rPr>
              <a:t>- โดยชีววิธี (การใช้สิ่งมีชีวิตเช่น ตัวห้ำ ตัวเบียฬ เชื้อรา ไส้เดือน เชื้อแบคทีเรีย เป็นต้น)</a:t>
            </a:r>
          </a:p>
          <a:p>
            <a:pPr marL="514350" indent="-514350">
              <a:buNone/>
            </a:pPr>
            <a:r>
              <a:rPr lang="th-TH" sz="3600" b="1" dirty="0" smtClean="0">
                <a:solidFill>
                  <a:srgbClr val="7030A0"/>
                </a:solidFill>
              </a:rPr>
              <a:t>	- </a:t>
            </a:r>
          </a:p>
          <a:p>
            <a:pPr marL="514350" indent="-514350">
              <a:buNone/>
            </a:pPr>
            <a:endParaRPr lang="th-TH" sz="4000" b="1" dirty="0" smtClean="0">
              <a:solidFill>
                <a:srgbClr val="7030A0"/>
              </a:solidFill>
            </a:endParaRPr>
          </a:p>
          <a:p>
            <a:pPr marL="514350" indent="-514350">
              <a:buNone/>
            </a:pPr>
            <a:endParaRPr lang="th-TH" sz="4000" b="1" dirty="0" smtClean="0">
              <a:solidFill>
                <a:srgbClr val="7030A0"/>
              </a:solidFill>
            </a:endParaRPr>
          </a:p>
          <a:p>
            <a:pPr marL="514350" indent="-514350">
              <a:buNone/>
            </a:pPr>
            <a:endParaRPr lang="en-US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</a:rPr>
              <a:t>หลักการควบคุมพาหะนำโรค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7030A0"/>
                </a:solidFill>
              </a:rPr>
              <a:t>การควบคุมป้องกันพาหะนำโรคแบ่งเป็น 2 ประเภทคือ</a:t>
            </a:r>
          </a:p>
          <a:p>
            <a:pPr>
              <a:buNone/>
            </a:pPr>
            <a:endParaRPr lang="th-TH" sz="900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 startAt="2"/>
            </a:pPr>
            <a:r>
              <a:rPr lang="th-TH" b="1" dirty="0" smtClean="0">
                <a:solidFill>
                  <a:srgbClr val="7030A0"/>
                </a:solidFill>
              </a:rPr>
              <a:t>การควบคุมโดยใช้สารเคมี </a:t>
            </a:r>
          </a:p>
          <a:p>
            <a:pPr marL="514350" indent="-514350">
              <a:buNone/>
            </a:pPr>
            <a:r>
              <a:rPr lang="th-TH" b="1" dirty="0" smtClean="0">
                <a:solidFill>
                  <a:srgbClr val="7030A0"/>
                </a:solidFill>
              </a:rPr>
              <a:t>	- การพ่นยาฆ่าตัวเต็มวัย สารเคมีที่นิยมใช้คือ กลุ่ม </a:t>
            </a:r>
            <a:r>
              <a:rPr lang="en-US" dirty="0" err="1" smtClean="0">
                <a:solidFill>
                  <a:srgbClr val="7030A0"/>
                </a:solidFill>
              </a:rPr>
              <a:t>Pyrethroid</a:t>
            </a:r>
            <a:r>
              <a:rPr lang="en-US" dirty="0" smtClean="0">
                <a:solidFill>
                  <a:srgbClr val="7030A0"/>
                </a:solidFill>
              </a:rPr>
              <a:t> synthesis </a:t>
            </a:r>
            <a:r>
              <a:rPr lang="th-TH" dirty="0" smtClean="0">
                <a:solidFill>
                  <a:srgbClr val="7030A0"/>
                </a:solidFill>
              </a:rPr>
              <a:t>และกลุ่ม </a:t>
            </a:r>
            <a:r>
              <a:rPr lang="en-US" dirty="0" err="1" smtClean="0">
                <a:solidFill>
                  <a:srgbClr val="7030A0"/>
                </a:solidFill>
              </a:rPr>
              <a:t>Oganophosphorus</a:t>
            </a:r>
            <a:r>
              <a:rPr lang="th-TH" dirty="0" smtClean="0">
                <a:solidFill>
                  <a:srgbClr val="7030A0"/>
                </a:solidFill>
              </a:rPr>
              <a:t> สำหรับความเข้มข้นน้ำยาที่ใช้อยู่กับชนิดของเครี่องพ่นสาร</a:t>
            </a:r>
          </a:p>
          <a:p>
            <a:pPr marL="514350" indent="-514350">
              <a:buNone/>
            </a:pPr>
            <a:r>
              <a:rPr lang="th-TH" b="1" dirty="0" smtClean="0">
                <a:solidFill>
                  <a:srgbClr val="7030A0"/>
                </a:solidFill>
              </a:rPr>
              <a:t>	- การใช้สารเคมีกำจัดลูกน้ำ สารที่นิยมใช้คือ </a:t>
            </a:r>
            <a:r>
              <a:rPr lang="en-US" dirty="0" err="1" smtClean="0">
                <a:solidFill>
                  <a:srgbClr val="7030A0"/>
                </a:solidFill>
              </a:rPr>
              <a:t>Temephos</a:t>
            </a:r>
            <a:r>
              <a:rPr lang="en-US" dirty="0" smtClean="0">
                <a:solidFill>
                  <a:srgbClr val="7030A0"/>
                </a:solidFill>
              </a:rPr>
              <a:t> 1%</a:t>
            </a:r>
            <a:r>
              <a:rPr lang="th-TH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(abate sand granules 1%) </a:t>
            </a:r>
            <a:endParaRPr lang="en-US" dirty="0"/>
          </a:p>
        </p:txBody>
      </p:sp>
      <p:pic>
        <p:nvPicPr>
          <p:cNvPr id="4" name="Picture 3" descr="ผลการค้นหารูปภาพสำหรับ การควบคุมลูกน้ำทราบอะเบท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786322"/>
            <a:ext cx="1357322" cy="1339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</a:rPr>
              <a:t>หลักการควบคุมพาหะนำโรค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การประเมินผลการควบคุมพาหะนำโรค</a:t>
            </a:r>
          </a:p>
          <a:p>
            <a:pPr>
              <a:buNone/>
            </a:pPr>
            <a:r>
              <a:rPr lang="th-TH" b="1" dirty="0" smtClean="0"/>
              <a:t>	เมื่อเจ้าหน้าที่ดำเนินการควบคุมพาหะนำโรคตามวิธีการเรียบ</a:t>
            </a:r>
          </a:p>
          <a:p>
            <a:pPr>
              <a:buNone/>
            </a:pPr>
            <a:r>
              <a:rPr lang="th-TH" b="1" dirty="0" smtClean="0"/>
              <a:t>ร้อยแล้ว เจ้าหน้าที่ด่านควบคุมโรคฯ ร่วมกับผู้รับผิดชอบงานด้าน</a:t>
            </a:r>
          </a:p>
          <a:p>
            <a:pPr>
              <a:buNone/>
            </a:pPr>
            <a:r>
              <a:rPr lang="th-TH" b="1" dirty="0" smtClean="0"/>
              <a:t>สิ่งแวดล้อมของช่องทางจะต้องดำเนินการประเมินผลการปฏิบัติงาน</a:t>
            </a:r>
          </a:p>
          <a:p>
            <a:pPr>
              <a:buNone/>
            </a:pPr>
            <a:r>
              <a:rPr lang="th-TH" b="1" dirty="0" smtClean="0"/>
              <a:t>และนำผล (ค่ามาตราฐาน) ที่ได้จากการดำเนินงานมาเปรียบเทียบ</a:t>
            </a:r>
          </a:p>
          <a:p>
            <a:pPr>
              <a:buNone/>
            </a:pPr>
            <a:r>
              <a:rPr lang="th-TH" b="1" dirty="0" smtClean="0"/>
              <a:t>กับผลก่อนดำเนินการควบคุม เพื่อตรวจสอบการดำเนินงานว่า</a:t>
            </a:r>
          </a:p>
          <a:p>
            <a:pPr>
              <a:buNone/>
            </a:pPr>
            <a:r>
              <a:rPr lang="th-TH" b="1" dirty="0" smtClean="0"/>
              <a:t>สามารถลดจำนวนหรือความหนาแน่นของพาหะนำโรคภายในช่อง</a:t>
            </a:r>
          </a:p>
          <a:p>
            <a:pPr>
              <a:buNone/>
            </a:pPr>
            <a:r>
              <a:rPr lang="th-TH" b="1" dirty="0" smtClean="0"/>
              <a:t>ทางได้มากน้อยเพียงใด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7030A0"/>
                </a:solidFill>
              </a:rPr>
              <a:t>การเฝ้าระวังพาหะนำโรคที่สำคัญ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sz="4000" b="1" dirty="0" smtClean="0"/>
              <a:t>วัตถุประสงค์</a:t>
            </a:r>
          </a:p>
          <a:p>
            <a:pPr marL="514350" indent="-514350">
              <a:buAutoNum type="arabicPeriod"/>
            </a:pPr>
            <a:r>
              <a:rPr lang="th-TH" dirty="0" smtClean="0"/>
              <a:t>เพื่อทราบชนิด ค่าความชุกชุม/ความหนาแน่นของพาหะนำโรคภายในช่องทางเข้าออกประเทศ</a:t>
            </a:r>
          </a:p>
          <a:p>
            <a:pPr marL="514350" indent="-514350">
              <a:buAutoNum type="arabicPeriod"/>
            </a:pPr>
            <a:r>
              <a:rPr lang="th-TH" dirty="0" smtClean="0"/>
              <a:t>เพื่อใช้เป็นข้อมูลพื้นฐานในการวางแผนการควบคุมจำนวนพาหะนำโรคภายในช่องทาง</a:t>
            </a:r>
          </a:p>
          <a:p>
            <a:pPr marL="514350" indent="-514350">
              <a:buAutoNum type="arabicPeriod"/>
            </a:pPr>
            <a:r>
              <a:rPr lang="th-TH" dirty="0" smtClean="0"/>
              <a:t>เพื่อใช้เป็นข้อมูลพื้นฐานในการประเมินความเสี่ยงในการแพร่กระจายของโรคติดต่อที่นำโดยพาหะ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chemeClr val="accent2">
                    <a:lumMod val="50000"/>
                  </a:schemeClr>
                </a:solidFill>
              </a:rPr>
              <a:t>การสำรวจแหล่งเพาะพันธุ์ยุงพาหะ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th-TH" sz="4400" dirty="0" smtClean="0"/>
              <a:t>ยุงที่มีความสำคัญทางการแพทย์มีกี่สกุล</a:t>
            </a:r>
          </a:p>
          <a:p>
            <a:pPr marL="514350" indent="-514350">
              <a:buNone/>
            </a:pPr>
            <a:r>
              <a:rPr lang="th-TH" sz="4400" dirty="0" smtClean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</a:rPr>
              <a:t>Anopheles sp. </a:t>
            </a:r>
          </a:p>
          <a:p>
            <a:pPr marL="514350" indent="-514350">
              <a:buNone/>
            </a:pP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lang="en-US" sz="4400" i="1" dirty="0" err="1" smtClean="0">
                <a:solidFill>
                  <a:schemeClr val="accent6">
                    <a:lumMod val="50000"/>
                  </a:schemeClr>
                </a:solidFill>
              </a:rPr>
              <a:t>Aedes</a:t>
            </a: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</a:rPr>
              <a:t> sp.</a:t>
            </a:r>
          </a:p>
          <a:p>
            <a:pPr marL="514350" indent="-514350">
              <a:buNone/>
            </a:pP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lang="en-US" sz="4400" i="1" dirty="0" err="1" smtClean="0">
                <a:solidFill>
                  <a:schemeClr val="accent6">
                    <a:lumMod val="50000"/>
                  </a:schemeClr>
                </a:solidFill>
              </a:rPr>
              <a:t>Culex</a:t>
            </a: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</a:rPr>
              <a:t> sp. </a:t>
            </a:r>
          </a:p>
          <a:p>
            <a:pPr marL="514350" indent="-514350">
              <a:buNone/>
            </a:pP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</a:rPr>
              <a:t>	- </a:t>
            </a:r>
            <a:r>
              <a:rPr lang="en-US" sz="4400" i="1" dirty="0" err="1" smtClean="0">
                <a:solidFill>
                  <a:schemeClr val="accent6">
                    <a:lumMod val="50000"/>
                  </a:schemeClr>
                </a:solidFill>
              </a:rPr>
              <a:t>Mansonia</a:t>
            </a:r>
            <a:r>
              <a:rPr lang="en-US" sz="4400" i="1" dirty="0" smtClean="0">
                <a:solidFill>
                  <a:schemeClr val="accent6">
                    <a:lumMod val="50000"/>
                  </a:schemeClr>
                </a:solidFill>
              </a:rPr>
              <a:t> sp.  </a:t>
            </a:r>
            <a:endParaRPr lang="en-US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3" descr="ผลการค้นหารูปภาพสำหรับ การ์ตูนยุง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929198"/>
            <a:ext cx="1857388" cy="1491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oknation.net/blog/home/user_data/file_data/201306/18/1218014b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2571744"/>
            <a:ext cx="250033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chemeClr val="accent2">
                    <a:lumMod val="50000"/>
                  </a:schemeClr>
                </a:solidFill>
              </a:rPr>
              <a:t>การสำรวจแหล่งเพาะพันธุ์ยุงพาหะ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ดัชนีความชุกชุม/ความหนาแน่นของลูกน้ำยุงลาย วัดได้จากค่าดัชนีตัว</a:t>
            </a:r>
          </a:p>
          <a:p>
            <a:pPr>
              <a:buNone/>
            </a:pPr>
            <a:r>
              <a:rPr lang="th-TH" dirty="0" smtClean="0"/>
              <a:t>ใดบ้าง</a:t>
            </a:r>
            <a:r>
              <a:rPr lang="en-US" dirty="0" smtClean="0"/>
              <a:t> </a:t>
            </a:r>
            <a:r>
              <a:rPr lang="th-TH" dirty="0" smtClean="0"/>
              <a:t>ดัชนีตัวใดที่สำคัญในการสำรวจแหล่งเพาะพันธุ์ในช่องทางฯ</a:t>
            </a:r>
          </a:p>
          <a:p>
            <a:pPr>
              <a:buFontTx/>
              <a:buChar char="-"/>
            </a:pPr>
            <a:r>
              <a:rPr lang="en-US" dirty="0" smtClean="0"/>
              <a:t>House index = </a:t>
            </a:r>
            <a:r>
              <a:rPr lang="th-TH" u="sng" dirty="0" smtClean="0"/>
              <a:t>จำนวนบ้านที่พบลูกน้ำยุงลาย</a:t>
            </a:r>
            <a:r>
              <a:rPr lang="th-TH" dirty="0" smtClean="0"/>
              <a:t>	</a:t>
            </a:r>
            <a:r>
              <a:rPr lang="en-US" dirty="0" smtClean="0"/>
              <a:t>X</a:t>
            </a:r>
            <a:r>
              <a:rPr lang="th-TH" dirty="0" smtClean="0"/>
              <a:t>  100</a:t>
            </a:r>
            <a:endParaRPr lang="th-TH" u="sng" dirty="0" smtClean="0"/>
          </a:p>
          <a:p>
            <a:pPr>
              <a:buNone/>
            </a:pPr>
            <a:r>
              <a:rPr lang="th-TH" dirty="0" smtClean="0"/>
              <a:t>				จำนวนบ้านที่สำรวจทั้งหมด</a:t>
            </a:r>
          </a:p>
          <a:p>
            <a:pPr>
              <a:buNone/>
            </a:pPr>
            <a:endParaRPr lang="th-TH" dirty="0" smtClean="0"/>
          </a:p>
          <a:p>
            <a:pPr>
              <a:buFontTx/>
              <a:buChar char="-"/>
            </a:pPr>
            <a:r>
              <a:rPr lang="en-US" dirty="0" smtClean="0"/>
              <a:t>Container index = </a:t>
            </a:r>
            <a:r>
              <a:rPr lang="th-TH" u="sng" dirty="0" smtClean="0"/>
              <a:t>จำนวนภาชนะที่พบลูกน้ำยุงลาย</a:t>
            </a:r>
            <a:r>
              <a:rPr lang="th-TH" dirty="0" smtClean="0"/>
              <a:t> </a:t>
            </a:r>
            <a:r>
              <a:rPr lang="en-US" dirty="0" smtClean="0"/>
              <a:t>X</a:t>
            </a:r>
            <a:r>
              <a:rPr lang="th-TH" dirty="0" smtClean="0"/>
              <a:t> 100</a:t>
            </a:r>
          </a:p>
          <a:p>
            <a:pPr>
              <a:buNone/>
            </a:pPr>
            <a:r>
              <a:rPr lang="th-TH" dirty="0" smtClean="0"/>
              <a:t>				        จำนวนภาชนะที่สำรวจทั้งหมด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h-TH" dirty="0" smtClean="0">
                <a:solidFill>
                  <a:schemeClr val="accent2">
                    <a:lumMod val="50000"/>
                  </a:schemeClr>
                </a:solidFill>
              </a:rPr>
              <a:t>การสำรวจแหล่งเพาะพันธุ์ยุงพาหะ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0065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 smtClean="0"/>
              <a:t>Breteau</a:t>
            </a:r>
            <a:r>
              <a:rPr lang="en-US" dirty="0" smtClean="0"/>
              <a:t> index =</a:t>
            </a:r>
            <a:r>
              <a:rPr lang="th-TH" dirty="0" smtClean="0"/>
              <a:t> </a:t>
            </a:r>
            <a:r>
              <a:rPr lang="th-TH" u="sng" dirty="0" smtClean="0"/>
              <a:t>จำนวนภาชนะที่พบลูกน้ำยุงลาย</a:t>
            </a:r>
            <a:r>
              <a:rPr lang="th-TH" dirty="0" smtClean="0"/>
              <a:t>   </a:t>
            </a:r>
            <a:r>
              <a:rPr lang="en-US" dirty="0" smtClean="0"/>
              <a:t>X</a:t>
            </a:r>
            <a:r>
              <a:rPr lang="th-TH" dirty="0" smtClean="0"/>
              <a:t>  100</a:t>
            </a:r>
          </a:p>
          <a:p>
            <a:pPr>
              <a:buNone/>
            </a:pPr>
            <a:r>
              <a:rPr lang="th-TH" dirty="0" smtClean="0"/>
              <a:t>				    จำนวนบ้านที่สำรวจทั้งหมด</a:t>
            </a:r>
          </a:p>
          <a:p>
            <a:pPr>
              <a:buNone/>
            </a:pPr>
            <a:endParaRPr lang="th-TH" sz="1000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th-TH" dirty="0" smtClean="0"/>
              <a:t>ค่าดัชนีที่ใช้วัดความชุกชุมของลูกน้ำยุงลายภายในช่องทางฯ คือ</a:t>
            </a:r>
          </a:p>
          <a:p>
            <a:pPr>
              <a:buNone/>
            </a:pPr>
            <a:r>
              <a:rPr lang="en-US" dirty="0" smtClean="0"/>
              <a:t>Container index</a:t>
            </a:r>
            <a:r>
              <a:rPr lang="th-TH" dirty="0" smtClean="0"/>
              <a:t> </a:t>
            </a:r>
            <a:r>
              <a:rPr lang="en-US" dirty="0" smtClean="0"/>
              <a:t>= 0</a:t>
            </a:r>
          </a:p>
          <a:p>
            <a:pPr>
              <a:buNone/>
            </a:pPr>
            <a:r>
              <a:rPr lang="th-TH" dirty="0" smtClean="0"/>
              <a:t>- ค่าดัชนีที่ใช้วัดความชุกชุมของลูกน้ำยุงลายในรัศมีโดยรอบช่องทางฯ คือ</a:t>
            </a:r>
          </a:p>
          <a:p>
            <a:pPr>
              <a:buNone/>
            </a:pPr>
            <a:r>
              <a:rPr lang="th-TH" dirty="0" smtClean="0"/>
              <a:t> </a:t>
            </a:r>
            <a:r>
              <a:rPr lang="en-US" dirty="0" smtClean="0"/>
              <a:t>House index (HI), Container index (CI), </a:t>
            </a:r>
            <a:r>
              <a:rPr lang="th-TH" dirty="0" smtClean="0"/>
              <a:t>และ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Breteau</a:t>
            </a:r>
            <a:r>
              <a:rPr lang="en-US" dirty="0" smtClean="0"/>
              <a:t> index</a:t>
            </a:r>
            <a:r>
              <a:rPr lang="th-TH" dirty="0" smtClean="0"/>
              <a:t> </a:t>
            </a:r>
            <a:r>
              <a:rPr lang="en-US" dirty="0" smtClean="0"/>
              <a:t>(BI)</a:t>
            </a:r>
            <a:endParaRPr lang="en-US" dirty="0"/>
          </a:p>
        </p:txBody>
      </p:sp>
      <p:pic>
        <p:nvPicPr>
          <p:cNvPr id="4" name="Picture 3" descr="ผลการค้นหารูปภาพสำหรับ การ์ตูนยุง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785926"/>
            <a:ext cx="1207135" cy="84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ผลการค้นหารูปภาพสำหรับ การ์ตูนยุง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4857760"/>
            <a:ext cx="142876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th-TH" dirty="0" smtClean="0">
                <a:solidFill>
                  <a:srgbClr val="00B0F0"/>
                </a:solidFill>
              </a:rPr>
              <a:t>การเฝ้าระวังกาฬโรค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ดัชนีที่ใช้ในการบอกความเสี่ยงของการแพร่กระจายเชื้อกาฬโรคคือ </a:t>
            </a:r>
          </a:p>
          <a:p>
            <a:pPr>
              <a:buNone/>
            </a:pPr>
            <a:endParaRPr lang="th-TH" sz="9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ดัชนีหมัดหนู </a:t>
            </a:r>
            <a:r>
              <a:rPr lang="en-US" dirty="0" smtClean="0">
                <a:solidFill>
                  <a:srgbClr val="002060"/>
                </a:solidFill>
              </a:rPr>
              <a:t>(Flea index) = </a:t>
            </a:r>
            <a:r>
              <a:rPr lang="th-TH" u="sng" dirty="0" smtClean="0">
                <a:solidFill>
                  <a:srgbClr val="002060"/>
                </a:solidFill>
              </a:rPr>
              <a:t>จำนวนหมัดหนูที่สางได้ทั้งหมด</a:t>
            </a:r>
            <a:endParaRPr lang="th-TH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					       จำนวนหนูที่สางหมัด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ค่าดัชนีหมัดหนูมากกว่า 1 </a:t>
            </a: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ร้อยละความสำเร็จในการวางกับดัก (</a:t>
            </a:r>
            <a:r>
              <a:rPr lang="en-US" dirty="0" smtClean="0">
                <a:solidFill>
                  <a:srgbClr val="002060"/>
                </a:solidFill>
              </a:rPr>
              <a:t>Percent trap success</a:t>
            </a:r>
            <a:r>
              <a:rPr lang="th-TH" dirty="0" smtClean="0">
                <a:solidFill>
                  <a:srgbClr val="002060"/>
                </a:solidFill>
              </a:rPr>
              <a:t>)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				</a:t>
            </a:r>
            <a:r>
              <a:rPr lang="en-US" dirty="0" smtClean="0">
                <a:solidFill>
                  <a:srgbClr val="002060"/>
                </a:solidFill>
              </a:rPr>
              <a:t>= </a:t>
            </a:r>
            <a:r>
              <a:rPr lang="th-TH" u="sng" dirty="0" smtClean="0">
                <a:solidFill>
                  <a:srgbClr val="002060"/>
                </a:solidFill>
              </a:rPr>
              <a:t>จำนวนกับดักที่ดักสัตว์รังโรคได้	</a:t>
            </a:r>
            <a:r>
              <a:rPr lang="en-US" dirty="0" smtClean="0">
                <a:solidFill>
                  <a:srgbClr val="002060"/>
                </a:solidFill>
              </a:rPr>
              <a:t>  X 100</a:t>
            </a:r>
            <a:r>
              <a:rPr lang="th-TH" u="sng" dirty="0" smtClean="0">
                <a:solidFill>
                  <a:srgbClr val="002060"/>
                </a:solidFill>
              </a:rPr>
              <a:t>  </a:t>
            </a:r>
            <a:endParaRPr lang="th-TH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				       จำนวนกับดักที่วางทั้งหมด</a:t>
            </a:r>
          </a:p>
          <a:p>
            <a:pPr>
              <a:buNone/>
            </a:pPr>
            <a:r>
              <a:rPr lang="th-TH" dirty="0" smtClean="0">
                <a:solidFill>
                  <a:srgbClr val="002060"/>
                </a:solidFill>
              </a:rPr>
              <a:t>(ระยะห่างของการวางกับดักคือ 10-20 กรงต่อพื้นที่ 20 ตารางเมตร)</a:t>
            </a:r>
          </a:p>
        </p:txBody>
      </p:sp>
      <p:pic>
        <p:nvPicPr>
          <p:cNvPr id="4" name="Picture 3" descr="ผลการค้นหารูปภาพสำหรับ การ์ตูนหนู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214290"/>
            <a:ext cx="125793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ผลการค้นหารูปภาพสำหรับ การ์ตูนหนู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4143380"/>
            <a:ext cx="1207135" cy="1207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C00000"/>
                </a:solidFill>
              </a:rPr>
              <a:t>Any Question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643183"/>
            <a:ext cx="8229600" cy="2428892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5400" dirty="0" smtClean="0">
                <a:solidFill>
                  <a:srgbClr val="D60093"/>
                </a:solidFill>
              </a:rPr>
              <a:t>Thank for your attention</a:t>
            </a:r>
            <a:endParaRPr lang="en-US" sz="5400" dirty="0">
              <a:solidFill>
                <a:srgbClr val="D6009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8000" dirty="0" smtClean="0"/>
              <a:t>คำถาม</a:t>
            </a:r>
            <a:endParaRPr lang="th-TH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h-TH" sz="4800" dirty="0" smtClean="0"/>
              <a:t>งานของด่านควบคุมโรคฯ มีกี่งาน ได้แก่</a:t>
            </a:r>
          </a:p>
          <a:p>
            <a:pPr marL="514350" indent="-514350">
              <a:buAutoNum type="arabicPeriod"/>
            </a:pPr>
            <a:endParaRPr lang="th-TH" sz="4800" dirty="0" smtClean="0"/>
          </a:p>
          <a:p>
            <a:pPr marL="514350" indent="-514350">
              <a:buAutoNum type="arabicPeriod"/>
            </a:pPr>
            <a:r>
              <a:rPr lang="th-TH" sz="4800" dirty="0" smtClean="0"/>
              <a:t>กฎหมายที่เกี่ยวคือ</a:t>
            </a:r>
          </a:p>
          <a:p>
            <a:pPr marL="514350" indent="-514350">
              <a:buAutoNum type="arabicPeriod"/>
            </a:pP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714512"/>
          </a:xfrm>
        </p:spPr>
        <p:txBody>
          <a:bodyPr/>
          <a:lstStyle/>
          <a:p>
            <a:r>
              <a:rPr lang="th-TH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การเฝ้าระวัง ควบคุมพาหะนำโรค </a:t>
            </a:r>
            <a:br>
              <a:rPr lang="th-TH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th-TH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ภายในช่องทางเข้าออกประเทศ</a:t>
            </a:r>
            <a:endParaRPr lang="en-US" b="1" dirty="0">
              <a:solidFill>
                <a:srgbClr val="C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h-TH" b="1" dirty="0" smtClean="0">
                <a:solidFill>
                  <a:srgbClr val="D042B2"/>
                </a:solidFill>
              </a:rPr>
              <a:t>โดย</a:t>
            </a:r>
          </a:p>
          <a:p>
            <a:r>
              <a:rPr lang="th-TH" b="1" dirty="0" smtClean="0">
                <a:solidFill>
                  <a:srgbClr val="D042B2"/>
                </a:solidFill>
              </a:rPr>
              <a:t>อัญชนา ประศาสน์วิทย์</a:t>
            </a:r>
          </a:p>
          <a:p>
            <a:r>
              <a:rPr lang="th-TH" b="1" dirty="0" smtClean="0">
                <a:solidFill>
                  <a:srgbClr val="D042B2"/>
                </a:solidFill>
              </a:rPr>
              <a:t>กลุ่มโรคติดต่อระหว่างประเทศ สำนักโรคติดต่อทั่วไป</a:t>
            </a:r>
            <a:endParaRPr lang="en-US" b="1" dirty="0">
              <a:solidFill>
                <a:srgbClr val="D042B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th-TH" b="1" dirty="0" smtClean="0"/>
              <a:t>หลักการควบคุมพาหะนำโรค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pPr algn="thaiDist">
              <a:buNone/>
            </a:pPr>
            <a:r>
              <a:rPr lang="th-TH" b="1" dirty="0" smtClean="0"/>
              <a:t>พาหะนำโรค หมายถึง แมลงหรือสัตว์อื่นที่นำเชื้อก่อโรคที่ทำให้เกิด </a:t>
            </a:r>
          </a:p>
          <a:p>
            <a:pPr algn="thaiDist">
              <a:buNone/>
            </a:pPr>
            <a:r>
              <a:rPr lang="th-TH" b="1" dirty="0" smtClean="0"/>
              <a:t>ความเสี่ยงด้านสาธารณสุข </a:t>
            </a:r>
          </a:p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</a:rPr>
              <a:t>การควบคุมพาหะนำโรคภายในช่องทางเข้าออกฯ มีวัตถุประสงค์ </a:t>
            </a:r>
            <a:endParaRPr lang="th-TH" dirty="0" smtClean="0"/>
          </a:p>
          <a:p>
            <a:pPr marL="514350" indent="-514350">
              <a:buNone/>
            </a:pPr>
            <a:r>
              <a:rPr lang="th-TH" dirty="0" smtClean="0"/>
              <a:t>1. เพื่อทราบชนิด แหล่งที่พักอาศัย ความหนาแน่น/ความชุกชุม ของ</a:t>
            </a:r>
          </a:p>
          <a:p>
            <a:pPr marL="514350" indent="-514350">
              <a:buNone/>
            </a:pPr>
            <a:r>
              <a:rPr lang="th-TH" dirty="0" smtClean="0"/>
              <a:t>พาหะนำโรคภายในช่องทางเข้าออกประเทศ</a:t>
            </a:r>
          </a:p>
          <a:p>
            <a:pPr marL="514350" indent="-514350">
              <a:buNone/>
            </a:pPr>
            <a:endParaRPr lang="th-TH" sz="800" dirty="0" smtClean="0"/>
          </a:p>
          <a:p>
            <a:pPr marL="514350" indent="-514350">
              <a:buNone/>
            </a:pPr>
            <a:r>
              <a:rPr lang="th-TH" dirty="0" smtClean="0"/>
              <a:t>2. เพื่อลดจำนวน หรือกำจัดพาหะนำโรคให้เหลือน้อยที่สุดจนไม่สามารถ</a:t>
            </a:r>
          </a:p>
          <a:p>
            <a:pPr marL="514350" indent="-514350">
              <a:buNone/>
            </a:pPr>
            <a:r>
              <a:rPr lang="th-TH" dirty="0" smtClean="0"/>
              <a:t>แพร่กระจายเชื้อโรคหรือไม่เป็นปัญหาต่อการระบาดของโรคที่มีแมลงหรือ</a:t>
            </a:r>
          </a:p>
          <a:p>
            <a:pPr marL="514350" indent="-514350">
              <a:buNone/>
            </a:pPr>
            <a:r>
              <a:rPr lang="th-TH" dirty="0" smtClean="0"/>
              <a:t>สัตว์รังโรคเป็นพาหะ</a:t>
            </a:r>
          </a:p>
          <a:p>
            <a:pPr marL="514350" indent="-514350">
              <a:buNone/>
            </a:pPr>
            <a:endParaRPr lang="th-TH" dirty="0" smtClean="0"/>
          </a:p>
          <a:p>
            <a:pPr marL="514350" indent="-514350">
              <a:buAutoNum type="arabicPeriod"/>
            </a:pPr>
            <a:endParaRPr lang="th-TH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h-TH" b="1" dirty="0" smtClean="0"/>
              <a:t>หลักการควบคุมพาหะนำโรค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/>
          <a:lstStyle/>
          <a:p>
            <a:pPr marL="514350" indent="-514350">
              <a:buNone/>
            </a:pPr>
            <a:r>
              <a:rPr lang="th-TH" b="1" dirty="0" smtClean="0">
                <a:solidFill>
                  <a:srgbClr val="FF0000"/>
                </a:solidFill>
              </a:rPr>
              <a:t>การควบคุมพาหะนำโรคภายในช่องทางเข้าออกฯ มีวัตถุประสงค์ </a:t>
            </a:r>
            <a:endParaRPr lang="th-TH" dirty="0" smtClean="0"/>
          </a:p>
          <a:p>
            <a:pPr marL="514350" indent="-514350">
              <a:buNone/>
            </a:pPr>
            <a:r>
              <a:rPr lang="th-TH" dirty="0" smtClean="0"/>
              <a:t>3. เพื่อใช้เป็นข้อมูลพื้นฐานในการประเมินความเสี่ยงด้านสาธารณสุขใน</a:t>
            </a:r>
          </a:p>
          <a:p>
            <a:pPr marL="514350" indent="-514350">
              <a:buNone/>
            </a:pPr>
            <a:r>
              <a:rPr lang="th-TH" dirty="0" smtClean="0"/>
              <a:t>การแพร่กระจายของโรคติดต่อที่มีแมลงหรือสัตว์รังโรคและวางแผนการ</a:t>
            </a:r>
          </a:p>
          <a:p>
            <a:pPr marL="514350" indent="-514350">
              <a:buNone/>
            </a:pPr>
            <a:r>
              <a:rPr lang="th-TH" dirty="0" smtClean="0"/>
              <a:t>ดำเนินงานควบคุมพาหะนำโรคภายในช่องทาง</a:t>
            </a:r>
          </a:p>
          <a:p>
            <a:pPr marL="514350" indent="-514350">
              <a:buNone/>
            </a:pPr>
            <a:endParaRPr lang="th-TH" sz="1000" dirty="0" smtClean="0"/>
          </a:p>
          <a:p>
            <a:pPr marL="514350" indent="-514350">
              <a:buNone/>
            </a:pPr>
            <a:endParaRPr lang="th-TH" sz="1000" dirty="0" smtClean="0"/>
          </a:p>
          <a:p>
            <a:pPr marL="514350" indent="-514350">
              <a:buNone/>
            </a:pPr>
            <a:r>
              <a:rPr lang="th-TH" dirty="0" smtClean="0"/>
              <a:t>4. เพื่อลดเหตุรำคาญแก่ผู้เดินทางระหว่างประเทศขณะเข้ามาใช้บริการ</a:t>
            </a:r>
          </a:p>
          <a:p>
            <a:pPr marL="514350" indent="-514350">
              <a:buNone/>
            </a:pPr>
            <a:r>
              <a:rPr lang="th-TH" dirty="0" smtClean="0"/>
              <a:t>ภายในช่องทางเข้าออกประเทศ </a:t>
            </a:r>
          </a:p>
          <a:p>
            <a:pPr marL="514350" indent="-514350">
              <a:buNone/>
            </a:pPr>
            <a:endParaRPr lang="th-TH" dirty="0" smtClean="0"/>
          </a:p>
        </p:txBody>
      </p:sp>
      <p:pic>
        <p:nvPicPr>
          <p:cNvPr id="5" name="Picture 4" descr="ผลการค้นหารูปภาพสำหรับ การ์ตูนแมลงวัน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3214686"/>
            <a:ext cx="121444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ผลการค้นหารูปภาพสำหรับ การ์ตูนแมลงสาบ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4786322"/>
            <a:ext cx="171451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7030A0"/>
                </a:solidFill>
              </a:rPr>
              <a:t>หลักการควบคุมพาหะนำโรค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4000" b="1" dirty="0" smtClean="0"/>
              <a:t>หลักการดำเนินงานของโครงการควบคุมพาหะนำโรค</a:t>
            </a:r>
          </a:p>
          <a:p>
            <a:pPr marL="514350" indent="-514350">
              <a:buAutoNum type="arabicPeriod"/>
            </a:pPr>
            <a:r>
              <a:rPr lang="th-TH" dirty="0" smtClean="0"/>
              <a:t>สำรวจความหนาแน่นหรือความชุกชุมของพาหะนำโรคภายในช่องทางและรัศมีโดยรอบ 400 เมตร</a:t>
            </a:r>
          </a:p>
          <a:p>
            <a:pPr marL="514350" indent="-514350">
              <a:buAutoNum type="arabicPeriod"/>
            </a:pPr>
            <a:endParaRPr lang="th-TH" sz="1000" dirty="0" smtClean="0"/>
          </a:p>
          <a:p>
            <a:pPr marL="514350" indent="-514350">
              <a:buAutoNum type="arabicPeriod"/>
            </a:pPr>
            <a:r>
              <a:rPr lang="th-TH" dirty="0" smtClean="0"/>
              <a:t>ดำเนินการควบคุมพาหะนำโรคภายในช่องทางและรัศมีโดยรอบกรณีที่ความชุกชุมหรือความหนาแน่นเกินค่ามาตราฐานที่กำหนด</a:t>
            </a:r>
          </a:p>
          <a:p>
            <a:pPr marL="514350" indent="-514350">
              <a:buAutoNum type="arabicPeriod"/>
            </a:pPr>
            <a:endParaRPr lang="th-TH" sz="1000" dirty="0" smtClean="0"/>
          </a:p>
          <a:p>
            <a:pPr marL="514350" indent="-514350">
              <a:buAutoNum type="arabicPeriod"/>
            </a:pPr>
            <a:r>
              <a:rPr lang="th-TH" dirty="0" smtClean="0"/>
              <a:t>ดำเนินการประเมินผลการดำเนินควบคุมพาหะนำโรคภายในช่องทางและรัศมีโดยรอบ</a:t>
            </a:r>
          </a:p>
          <a:p>
            <a:pPr marL="514350" indent="-514350">
              <a:buNone/>
            </a:pPr>
            <a:endParaRPr lang="en-US" dirty="0"/>
          </a:p>
        </p:txBody>
      </p:sp>
      <p:pic>
        <p:nvPicPr>
          <p:cNvPr id="4" name="Picture 3" descr="ผลการค้นหารูปภาพสำหรับ การ์ตูนหนู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5072074"/>
            <a:ext cx="1207135" cy="1207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ผลการค้นหารูปภาพสำหรับ การ์ตูนหมัดหนู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571744"/>
            <a:ext cx="1238250" cy="742951"/>
          </a:xfrm>
          <a:prstGeom prst="rect">
            <a:avLst/>
          </a:prstGeom>
          <a:noFill/>
        </p:spPr>
      </p:pic>
      <p:pic>
        <p:nvPicPr>
          <p:cNvPr id="6" name="Picture 5" descr="ผลการค้นหารูปภาพสำหรับ การ์ตูนหนู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5286388"/>
            <a:ext cx="178595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th-TH" b="1" dirty="0" smtClean="0">
                <a:solidFill>
                  <a:srgbClr val="7030A0"/>
                </a:solidFill>
              </a:rPr>
              <a:t>หลักการควบคุมพาหะนำโรค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th-TH" b="1" dirty="0" smtClean="0"/>
              <a:t>หลักการดำเนินงานของโครงการควบคุมพาหะนำโรค</a:t>
            </a:r>
          </a:p>
          <a:p>
            <a:pPr marL="514350" indent="-514350">
              <a:buFontTx/>
              <a:buChar char="-"/>
            </a:pPr>
            <a:r>
              <a:rPr lang="th-TH" dirty="0" smtClean="0"/>
              <a:t>เมื่อผลการประเมินพบว่า ค่าความชุกชุมหรือความหนาแน่นลดลงไม่</a:t>
            </a:r>
          </a:p>
          <a:p>
            <a:pPr marL="514350" indent="-514350">
              <a:buNone/>
            </a:pPr>
            <a:r>
              <a:rPr lang="th-TH" dirty="0" smtClean="0"/>
              <a:t>เกินค่ามาตราฐานให้กลับเข้าสู่ระบบการสำรวจเฝ้าระวังปกติของช่องทางฯ </a:t>
            </a:r>
          </a:p>
          <a:p>
            <a:pPr marL="514350" indent="-514350">
              <a:buNone/>
            </a:pPr>
            <a:endParaRPr lang="th-TH" sz="1100" dirty="0" smtClean="0"/>
          </a:p>
          <a:p>
            <a:pPr marL="514350" indent="-514350">
              <a:buFontTx/>
              <a:buChar char="-"/>
            </a:pPr>
            <a:r>
              <a:rPr lang="th-TH" dirty="0" smtClean="0"/>
              <a:t>เมื่อผลการเฝ้าระวังหรือการสำรวจพบว่าค่าความชุกชุม/ค่าดัชนีไม่</a:t>
            </a:r>
          </a:p>
          <a:p>
            <a:pPr marL="514350" indent="-514350">
              <a:buNone/>
            </a:pPr>
            <a:r>
              <a:rPr lang="th-TH" dirty="0" smtClean="0"/>
              <a:t>เกินค่ามาตราฐานที่กำหนดไม่ต้องดำเนินการควบคุม</a:t>
            </a:r>
            <a:endParaRPr lang="en-US" dirty="0" smtClean="0"/>
          </a:p>
          <a:p>
            <a:pPr marL="514350" indent="-514350">
              <a:buNone/>
            </a:pPr>
            <a:r>
              <a:rPr lang="th-TH" dirty="0" smtClean="0">
                <a:solidFill>
                  <a:srgbClr val="FF0000"/>
                </a:solidFill>
              </a:rPr>
              <a:t>(ค่ามาตรฐานที่กำหนดให้ยึดตามคำแนะนำขององค์การอนามัยโลก)</a:t>
            </a:r>
          </a:p>
          <a:p>
            <a:pPr marL="514350" indent="-514350">
              <a:buNone/>
            </a:pPr>
            <a:endParaRPr lang="th-TH" dirty="0" smtClean="0"/>
          </a:p>
        </p:txBody>
      </p:sp>
      <p:pic>
        <p:nvPicPr>
          <p:cNvPr id="4" name="Picture 3" descr="ผลการค้นหารูปภาพสำหรับ การ์ตูนควบคุมยุง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5357826"/>
            <a:ext cx="1785950" cy="975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ผลการค้นหารูปภาพสำหรับ การ์ตูนควบคุมยุง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5286388"/>
            <a:ext cx="192882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solidFill>
                  <a:srgbClr val="00B0F0"/>
                </a:solidFill>
              </a:rPr>
              <a:t>หลักการควบคุมพาหะนำโรค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th-TH" sz="3600" b="1" dirty="0" smtClean="0">
                <a:solidFill>
                  <a:srgbClr val="0070C0"/>
                </a:solidFill>
              </a:rPr>
              <a:t>การดำเนินการสำรวจความชุกชุมของพาหะนำโรคภายใน</a:t>
            </a:r>
          </a:p>
          <a:p>
            <a:pPr>
              <a:buNone/>
            </a:pPr>
            <a:r>
              <a:rPr lang="th-TH" sz="3600" b="1" dirty="0" smtClean="0">
                <a:solidFill>
                  <a:srgbClr val="0070C0"/>
                </a:solidFill>
              </a:rPr>
              <a:t>ช่องทางเข้าออกประเทศ</a:t>
            </a:r>
          </a:p>
          <a:p>
            <a:pPr>
              <a:buFontTx/>
              <a:buChar char="-"/>
            </a:pPr>
            <a:r>
              <a:rPr lang="th-TH" dirty="0" smtClean="0"/>
              <a:t>การสำรวจความชุกชุมของแหล่งเพาะพันธุ์/ยุงพาหะนำโรคไตรมาสละ 1 ครั้ง </a:t>
            </a:r>
            <a:r>
              <a:rPr lang="th-TH" dirty="0" smtClean="0">
                <a:solidFill>
                  <a:srgbClr val="FF0000"/>
                </a:solidFill>
              </a:rPr>
              <a:t>(สำหรับความถี่ของการสำรวจขึ้นอยู่กับอัตรากำลัง งบประมาณและช่วงเวลา) </a:t>
            </a:r>
          </a:p>
          <a:p>
            <a:pPr>
              <a:buNone/>
            </a:pPr>
            <a:endParaRPr lang="th-TH" sz="8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th-TH" dirty="0" smtClean="0"/>
          </a:p>
          <a:p>
            <a:pPr>
              <a:buFontTx/>
              <a:buChar char="-"/>
            </a:pPr>
            <a:r>
              <a:rPr lang="th-TH" dirty="0" smtClean="0"/>
              <a:t>การเฝ้าระวังกาฬโรคของช่องทางเข้าออกปีละ 1 ครั้ง</a:t>
            </a:r>
          </a:p>
        </p:txBody>
      </p:sp>
      <p:pic>
        <p:nvPicPr>
          <p:cNvPr id="4" name="Picture 3" descr="ผลการค้นหารูปภาพสำหรับ การ์ตูนหนู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786322"/>
            <a:ext cx="1571636" cy="154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oknation.net/blog/home/user_data/file_data/201306/18/1218014b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786190"/>
            <a:ext cx="164307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ผลการค้นหารูปภาพสำหรับ การ์ตูนควบคุมยุง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4" y="3857628"/>
            <a:ext cx="171451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ผลการค้นหารูปภาพสำหรับ การ์ตูนหมัดหนู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86314" y="5572140"/>
            <a:ext cx="1238250" cy="742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th-TH" b="1" dirty="0" smtClean="0">
                <a:solidFill>
                  <a:srgbClr val="00B0F0"/>
                </a:solidFill>
              </a:rPr>
              <a:t>หลักการควบคุมพาหะนำโรค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th-TH" sz="3600" b="1" dirty="0" smtClean="0">
                <a:solidFill>
                  <a:srgbClr val="0070C0"/>
                </a:solidFill>
              </a:rPr>
              <a:t>การดำเนินการสำรวจความชุกชุมของพาหะนำโรคภายใน</a:t>
            </a:r>
          </a:p>
          <a:p>
            <a:pPr>
              <a:buNone/>
            </a:pPr>
            <a:r>
              <a:rPr lang="th-TH" sz="3600" b="1" dirty="0" smtClean="0">
                <a:solidFill>
                  <a:srgbClr val="0070C0"/>
                </a:solidFill>
              </a:rPr>
              <a:t>ช่องทางเข้าออกประเทศ</a:t>
            </a:r>
          </a:p>
          <a:p>
            <a:pPr>
              <a:buNone/>
            </a:pPr>
            <a:endParaRPr lang="th-TH" sz="900" dirty="0" smtClean="0"/>
          </a:p>
          <a:p>
            <a:pPr>
              <a:buFontTx/>
              <a:buChar char="-"/>
            </a:pPr>
            <a:r>
              <a:rPr lang="th-TH" dirty="0" smtClean="0"/>
              <a:t>การเฝ้าระวังพาหะนำโรคอื่นๆ เช่น แมลงวัน แมลงสาบ เห็บ เป็นต้น</a:t>
            </a:r>
          </a:p>
          <a:p>
            <a:pPr>
              <a:buNone/>
            </a:pPr>
            <a:r>
              <a:rPr lang="th-TH" dirty="0" smtClean="0"/>
              <a:t>ขึ้นอยู่กับความจำเป็นหรือการร้องขอจากหน่วยงานภายในช่องทาง หรือ</a:t>
            </a:r>
          </a:p>
          <a:p>
            <a:pPr>
              <a:buNone/>
            </a:pPr>
            <a:r>
              <a:rPr lang="th-TH" dirty="0" smtClean="0"/>
              <a:t>อาจดำเนินการสำรวจความชุกชุมปีละ 1 ครั้งเพื่อเก็บไว้เป็นข้อมูลพื้นฐาน</a:t>
            </a:r>
          </a:p>
          <a:p>
            <a:pPr>
              <a:buNone/>
            </a:pPr>
            <a:r>
              <a:rPr lang="th-TH" dirty="0" smtClean="0"/>
              <a:t>ของช่องทาง หรือดำเนินการควบคุมจำนวนเพื่อลดเหตุรำคาญ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ผลการค้นหารูปภาพสำหรับ การ์ตูนแมลงสาบ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857760"/>
            <a:ext cx="114300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ผลการค้นหารูปภาพสำหรับ การ์ตูนแมลงวัน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5000636"/>
            <a:ext cx="1643074" cy="1265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ผลการค้นหารูปภาพสำหรับ การ์ตูนเห็บ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5072074"/>
            <a:ext cx="142876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734</Words>
  <Application>Microsoft Office PowerPoint</Application>
  <PresentationFormat>On-screen Show (4:3)</PresentationFormat>
  <Paragraphs>125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Good afternoon</vt:lpstr>
      <vt:lpstr>คำถาม</vt:lpstr>
      <vt:lpstr>การเฝ้าระวัง ควบคุมพาหะนำโรค  ภายในช่องทางเข้าออกประเทศ</vt:lpstr>
      <vt:lpstr>หลักการควบคุมพาหะนำโรค</vt:lpstr>
      <vt:lpstr>หลักการควบคุมพาหะนำโรค</vt:lpstr>
      <vt:lpstr>หลักการควบคุมพาหะนำโรค</vt:lpstr>
      <vt:lpstr>หลักการควบคุมพาหะนำโรค</vt:lpstr>
      <vt:lpstr>หลักการควบคุมพาหะนำโรค</vt:lpstr>
      <vt:lpstr>หลักการควบคุมพาหะนำโรค</vt:lpstr>
      <vt:lpstr>หลักการควบคุมพาหะนำโรค</vt:lpstr>
      <vt:lpstr>หลักการควบคุมพาหะนำโรค</vt:lpstr>
      <vt:lpstr>หลักการควบคุมพาหะนำโรค</vt:lpstr>
      <vt:lpstr>การเฝ้าระวังพาหะนำโรคที่สำคัญ</vt:lpstr>
      <vt:lpstr>การสำรวจแหล่งเพาะพันธุ์ยุงพาหะ</vt:lpstr>
      <vt:lpstr>การสำรวจแหล่งเพาะพันธุ์ยุงพาหะ</vt:lpstr>
      <vt:lpstr>การสำรวจแหล่งเพาะพันธุ์ยุงพาหะ</vt:lpstr>
      <vt:lpstr>การเฝ้าระวังกาฬโรค</vt:lpstr>
      <vt:lpstr>Any Question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การควบคุม กำจัด พาหะนำโรค  ภายในช่องทางเข้าออกประเทศ</dc:title>
  <dc:creator>gcd</dc:creator>
  <cp:lastModifiedBy>l</cp:lastModifiedBy>
  <cp:revision>49</cp:revision>
  <dcterms:created xsi:type="dcterms:W3CDTF">2015-11-01T06:47:08Z</dcterms:created>
  <dcterms:modified xsi:type="dcterms:W3CDTF">2016-12-08T05:29:54Z</dcterms:modified>
</cp:coreProperties>
</file>