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1C41A5-FD8C-4C25-881A-D3AA521E5525}" type="datetimeFigureOut">
              <a:rPr lang="th-TH" smtClean="0"/>
              <a:t>09/11/59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3725D9-621C-471C-8992-B0A9063E2B6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72280" cy="1894362"/>
          </a:xfrm>
        </p:spPr>
        <p:txBody>
          <a:bodyPr>
            <a:noAutofit/>
          </a:bodyPr>
          <a:lstStyle/>
          <a:p>
            <a:pPr algn="ctr"/>
            <a:r>
              <a:rPr lang="th-TH" sz="4400" dirty="0" smtClean="0"/>
              <a:t>แนวทางการดำเนินงานติดตามและประเมินการพัฒนาสมรรถนะช่องทางเข้าออกประเทศ</a:t>
            </a:r>
            <a:endParaRPr lang="th-TH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857892"/>
            <a:ext cx="6172200" cy="517030"/>
          </a:xfrm>
        </p:spPr>
        <p:txBody>
          <a:bodyPr>
            <a:noAutofit/>
          </a:bodyPr>
          <a:lstStyle/>
          <a:p>
            <a:pPr algn="r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กลุ่มที่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785786" y="1000108"/>
          <a:ext cx="7467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ปัญหาและอุปสรรค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แนวทางการแก้ไข/พัฒนา</a:t>
                      </a:r>
                      <a:endParaRPr lang="th-TH" sz="2400" dirty="0"/>
                    </a:p>
                  </a:txBody>
                  <a:tcPr/>
                </a:tc>
              </a:tr>
              <a:tr h="618263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r>
                        <a:rPr lang="en-US" baseline="0" dirty="0" smtClean="0"/>
                        <a:t>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การติดต่อสื่อสารระหว่างช่องทาง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ฯ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เช่น</a:t>
                      </a:r>
                      <a:r>
                        <a:rPr kumimoji="0" lang="th-TH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การอัพเดทบัญชีรายชื่อ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อัพเดทบัญชีรายชื่อให้เป็นปัจจุบัน โดยการทำหนังสือประสานการขอรายชื่อ หรือการจัดประชุม</a:t>
                      </a:r>
                      <a:endParaRPr lang="th-TH" dirty="0"/>
                    </a:p>
                  </a:txBody>
                  <a:tcPr/>
                </a:tc>
              </a:tr>
              <a:tr h="618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ทีม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ประเมิน</a:t>
                      </a:r>
                      <a:r>
                        <a:rPr kumimoji="0" lang="th-TH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จากสคร.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มี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การหมุนเวียนของ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เจ้าหน้าที่ทำ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ให้ขาดความต่อเนื่องและความเข้าใจในเรื่องเกณฑ์การประเมินที่ไม่ตรงกัน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จัด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ให้มีการ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ฝึกอบรมทีมประเมิน ให้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มีความเข้าใจใน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CCAT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ที่ตรงกัน</a:t>
                      </a:r>
                      <a:endParaRPr lang="th-TH" dirty="0"/>
                    </a:p>
                  </a:txBody>
                  <a:tcPr/>
                </a:tc>
              </a:tr>
              <a:tr h="883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 </a:t>
                      </a:r>
                      <a:r>
                        <a:rPr lang="th-TH" dirty="0" smtClean="0"/>
                        <a:t>ด้าน</a:t>
                      </a:r>
                      <a:r>
                        <a:rPr lang="th-TH" dirty="0" smtClean="0"/>
                        <a:t>สิ่งแวดล้อม ขาดการ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ระบุเกณฑ์หรือคู่มือแนวทางที่ใช้ในการตรวจวัด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คุณภาพด้านสิ่งแวดล้อม ทั้ง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ท่าอากาศยาน ท่าเรือและพรมแดน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th-TH" dirty="0" smtClean="0"/>
                        <a:t>ศึกษา</a:t>
                      </a:r>
                      <a:r>
                        <a:rPr lang="th-TH" dirty="0" smtClean="0"/>
                        <a:t>และหาคู่มือ</a:t>
                      </a:r>
                      <a:r>
                        <a:rPr lang="th-TH" dirty="0" smtClean="0"/>
                        <a:t>แนวทางมาตรฐานที่</a:t>
                      </a:r>
                      <a:r>
                        <a:rPr lang="th-TH" dirty="0" smtClean="0"/>
                        <a:t>ใช้ในการตรวจวัด</a:t>
                      </a:r>
                      <a:endParaRPr lang="th-TH" dirty="0"/>
                    </a:p>
                  </a:txBody>
                  <a:tcPr/>
                </a:tc>
              </a:tr>
              <a:tr h="1413174"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r>
                        <a:rPr lang="th-TH" dirty="0" smtClean="0"/>
                        <a:t>ด้านบุคลากรด่านฯ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บุคลากรด่านฯมีความหลากหลายในเรื่องวุฒิการศึกษา อาจไม่สามารถให้การปฐมพยาบาลหรือฉีดยาได้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th-TH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th-TH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th-TH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ขาดบุคลากร สถานที่และอุปกรณ์ในการดำเนินงาน (บางแห่งเจ้าหน้าที่คนเดียวรับผิดชอบงาน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ด่าน)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th-TH" baseline="0" dirty="0" smtClean="0"/>
                        <a:t>ควรจัดฝึกอบรมหลักสูตรการปฐมพยาบาลหรือมีเจ้าหน้าที่ที่มีวุฒิการศึกษาที่สามารถให้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การปฐมพยาบาลหรือฉีดยาได้</a:t>
                      </a:r>
                      <a:endParaRPr lang="th-TH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th-TH" dirty="0" smtClean="0"/>
                        <a:t>ด่านฯ</a:t>
                      </a:r>
                      <a:r>
                        <a:rPr lang="th-TH" baseline="0" dirty="0" smtClean="0"/>
                        <a:t> ควรยกระดับเป็นหน่วยบริการสุขภาพ ให้การรักษาพยาบาล สร้างเสริมภูมิคุ้มกัน และป้องกันควบคุมโรค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baseline="0" dirty="0" smtClean="0"/>
                        <a:t> การออกกฎหมายคุ้มครองผู้ปฏิบัติงานรักษาพยาบาล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baseline="0" dirty="0" smtClean="0"/>
                        <a:t> </a:t>
                      </a:r>
                      <a:r>
                        <a:rPr lang="th-TH" baseline="0" dirty="0" err="1" smtClean="0"/>
                        <a:t>สคร.</a:t>
                      </a:r>
                      <a:r>
                        <a:rPr lang="th-TH" baseline="0" dirty="0" smtClean="0"/>
                        <a:t>ให้การสนับสนุน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th-TH" sz="3200" dirty="0" smtClean="0"/>
              <a:t>การติดตาม</a:t>
            </a:r>
            <a:r>
              <a:rPr lang="th-TH" sz="3200" dirty="0" smtClean="0"/>
              <a:t>และประเมินการพัฒนาสมรรถนะช่องทางเข้าออกประเทศ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785786" y="1000108"/>
          <a:ext cx="7467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ปัญหาและอุปสรรค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แนวทางการแก้ไข/พัฒนา</a:t>
                      </a:r>
                      <a:endParaRPr lang="th-TH" sz="2400" dirty="0"/>
                    </a:p>
                  </a:txBody>
                  <a:tcPr/>
                </a:tc>
              </a:tr>
              <a:tr h="618263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r>
                        <a:rPr lang="en-US" baseline="0" dirty="0" smtClean="0"/>
                        <a:t>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ขาดแนวทางการจัดการศพมนุษย์ที่ชัดเจน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ให้ส่วนกลางสนับสนุน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การจัดการศพมนุษย์ เพื่อนำไปปรับใช้</a:t>
                      </a:r>
                      <a:endParaRPr lang="th-TH" dirty="0"/>
                    </a:p>
                  </a:txBody>
                  <a:tcPr/>
                </a:tc>
              </a:tr>
              <a:tr h="618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ไม่มีการดูแลรักษาและส่งต่อสัตว์ป่วย รวมทั้งไม่มีพื้นที่ในการกักสัตว์ป่วย ทำได้เพียงแค่ทำลายเชื้อ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ส่วนกลาง(</a:t>
                      </a:r>
                      <a:r>
                        <a:rPr kumimoji="0" lang="th-TH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ตป.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)ประสานกรมปศุสัตว์</a:t>
                      </a:r>
                      <a:endParaRPr lang="th-TH" dirty="0"/>
                    </a:p>
                  </a:txBody>
                  <a:tcPr/>
                </a:tc>
              </a:tr>
              <a:tr h="883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การฝึกอบรม เนื่องจากมีการสับเปลี่ยนหมุนเวียนเจ้าหน้าที่และบุคลากรที่ทำงานนานกว่า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th-TH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ปี ทำให้เกิดปัญหาเรื่องการขาดใบรับรองการฝึกอบรม</a:t>
                      </a:r>
                      <a:endParaRPr kumimoji="0" lang="th-TH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th-TH" dirty="0" err="1" smtClean="0"/>
                        <a:t>สคร.</a:t>
                      </a:r>
                      <a:r>
                        <a:rPr lang="th-TH" dirty="0" smtClean="0"/>
                        <a:t> หรือส่วนกลาง จัดฝึกอบรม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th-TH" sz="3200" dirty="0" smtClean="0"/>
              <a:t>การติดตาม</a:t>
            </a:r>
            <a:r>
              <a:rPr lang="th-TH" sz="3200" dirty="0" smtClean="0"/>
              <a:t>และประเมินการพัฒนาสมรรถนะช่องทางเข้าออกประเทศ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ข้อเสนอแนะ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232886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 </a:t>
            </a:r>
            <a:r>
              <a:rPr lang="th-TH" dirty="0" smtClean="0"/>
              <a:t>การจัดตั้งด่านฯต้นแบบ/ด่านฯอ้างอิง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 smtClean="0"/>
              <a:t>อบรมให้เจ้าหน้าที่ด่านฯมีความรู้เรื่องเวชศาสตร์การเดินทางและการท่องเที่ยว การสุขาภิบาลเรือ และการจัดทำเว็บไซต์</a:t>
            </a:r>
          </a:p>
          <a:p>
            <a:pPr>
              <a:buFontTx/>
              <a:buChar char="-"/>
            </a:pPr>
            <a:r>
              <a:rPr lang="th-TH" dirty="0" smtClean="0"/>
              <a:t>ให้มีการนิเทศไขว้ ระหว่าง</a:t>
            </a:r>
            <a:r>
              <a:rPr lang="th-TH" dirty="0" err="1" smtClean="0"/>
              <a:t>สคร</a:t>
            </a:r>
            <a:r>
              <a:rPr lang="en-US" dirty="0" smtClean="0"/>
              <a:t>. </a:t>
            </a:r>
            <a:r>
              <a:rPr lang="th-TH" dirty="0" smtClean="0"/>
              <a:t>เช่น </a:t>
            </a:r>
            <a:r>
              <a:rPr lang="th-TH" dirty="0" err="1" smtClean="0"/>
              <a:t>สคร.</a:t>
            </a:r>
            <a:r>
              <a:rPr lang="th-TH" dirty="0" smtClean="0"/>
              <a:t> </a:t>
            </a:r>
            <a:r>
              <a:rPr lang="en-US" dirty="0" smtClean="0"/>
              <a:t>1 </a:t>
            </a:r>
            <a:r>
              <a:rPr lang="th-TH" dirty="0" smtClean="0"/>
              <a:t>ไปประเมิน </a:t>
            </a:r>
            <a:r>
              <a:rPr lang="th-TH" dirty="0" err="1" smtClean="0"/>
              <a:t>สคร.</a:t>
            </a:r>
            <a:r>
              <a:rPr lang="th-TH" dirty="0" smtClean="0"/>
              <a:t> </a:t>
            </a:r>
            <a:r>
              <a:rPr lang="en-US" dirty="0" smtClean="0"/>
              <a:t>2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แผนโครงการเสนอของบประมาณ ปี </a:t>
            </a:r>
            <a:r>
              <a:rPr lang="en-US" dirty="0" smtClean="0"/>
              <a:t>2561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614618"/>
          </a:xfrm>
        </p:spPr>
        <p:txBody>
          <a:bodyPr/>
          <a:lstStyle/>
          <a:p>
            <a:r>
              <a:rPr lang="th-TH" dirty="0" smtClean="0"/>
              <a:t>กิจกรรมที่ </a:t>
            </a:r>
            <a:r>
              <a:rPr lang="en-US" dirty="0" smtClean="0"/>
              <a:t>7 </a:t>
            </a:r>
            <a:r>
              <a:rPr lang="th-TH" dirty="0" smtClean="0"/>
              <a:t>วัสดุอุปกรณ์ (การปฐมพยาบาล, อุปกรณ์ช่วยฟื้นคืนชีพ, ค่าตรวจทางห้องปฏิบัติการ)</a:t>
            </a:r>
          </a:p>
          <a:p>
            <a:r>
              <a:rPr lang="th-TH" dirty="0" smtClean="0"/>
              <a:t>กิจกรรมที่ </a:t>
            </a:r>
            <a:r>
              <a:rPr lang="en-US" dirty="0" smtClean="0"/>
              <a:t>8 </a:t>
            </a:r>
            <a:r>
              <a:rPr lang="th-TH" dirty="0" smtClean="0"/>
              <a:t>การฝึกซ้อมแผนตอบโต้ของช่องทางฯ</a:t>
            </a:r>
          </a:p>
          <a:p>
            <a:r>
              <a:rPr lang="th-TH" dirty="0" smtClean="0"/>
              <a:t>กิจกรรมที่ </a:t>
            </a:r>
            <a:r>
              <a:rPr lang="en-US" dirty="0" smtClean="0"/>
              <a:t>9 </a:t>
            </a:r>
            <a:r>
              <a:rPr lang="th-TH" dirty="0" smtClean="0"/>
              <a:t>การศึกษาดูงานต่างประเทศ</a:t>
            </a:r>
          </a:p>
          <a:p>
            <a:r>
              <a:rPr lang="th-TH" dirty="0" smtClean="0"/>
              <a:t>กิจกรรมที่ </a:t>
            </a:r>
            <a:r>
              <a:rPr lang="en-US" dirty="0" smtClean="0"/>
              <a:t>10 </a:t>
            </a:r>
            <a:r>
              <a:rPr lang="th-TH" dirty="0" smtClean="0"/>
              <a:t>การศึกษาดูงานด่านฯต้นแบบ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กิจกรรมภายใต้ความร่วมมือระหว่างประเทศ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186122"/>
          </a:xfrm>
        </p:spPr>
        <p:txBody>
          <a:bodyPr/>
          <a:lstStyle/>
          <a:p>
            <a:r>
              <a:rPr lang="th-TH" dirty="0" smtClean="0"/>
              <a:t>การ</a:t>
            </a:r>
            <a:r>
              <a:rPr lang="th-TH" dirty="0" smtClean="0"/>
              <a:t>ฝึกซ้อมแผนระหว่างไทย</a:t>
            </a:r>
            <a:r>
              <a:rPr lang="en-US" dirty="0" smtClean="0"/>
              <a:t>-</a:t>
            </a:r>
            <a:r>
              <a:rPr lang="th-TH" dirty="0" smtClean="0"/>
              <a:t>มาเลเซีย (</a:t>
            </a:r>
            <a:r>
              <a:rPr lang="th-TH" dirty="0" err="1" smtClean="0"/>
              <a:t>สคร.</a:t>
            </a:r>
            <a:r>
              <a:rPr lang="en-US" dirty="0" smtClean="0"/>
              <a:t>12)</a:t>
            </a:r>
          </a:p>
          <a:p>
            <a:r>
              <a:rPr lang="th-TH" dirty="0" err="1" smtClean="0"/>
              <a:t>สคร.</a:t>
            </a:r>
            <a:r>
              <a:rPr lang="en-US" dirty="0" smtClean="0"/>
              <a:t>2 </a:t>
            </a:r>
            <a:r>
              <a:rPr lang="en-US" dirty="0" smtClean="0"/>
              <a:t>Twin </a:t>
            </a:r>
            <a:r>
              <a:rPr lang="en-US" dirty="0" smtClean="0"/>
              <a:t>cities </a:t>
            </a:r>
            <a:r>
              <a:rPr lang="th-TH" dirty="0" smtClean="0"/>
              <a:t>(ไทย</a:t>
            </a:r>
            <a:r>
              <a:rPr lang="en-US" dirty="0" smtClean="0"/>
              <a:t>-</a:t>
            </a:r>
            <a:r>
              <a:rPr lang="th-TH" dirty="0" smtClean="0"/>
              <a:t>ลาว) </a:t>
            </a:r>
            <a:r>
              <a:rPr lang="en-US" dirty="0" smtClean="0"/>
              <a:t>: </a:t>
            </a:r>
            <a:r>
              <a:rPr lang="th-TH" dirty="0" err="1" smtClean="0"/>
              <a:t>อุตรดิต</a:t>
            </a:r>
            <a:r>
              <a:rPr lang="en-US" dirty="0" smtClean="0"/>
              <a:t>-</a:t>
            </a:r>
            <a:r>
              <a:rPr lang="th-TH" dirty="0" smtClean="0"/>
              <a:t>ไชยบุรี</a:t>
            </a:r>
          </a:p>
          <a:p>
            <a:r>
              <a:rPr lang="th-TH" dirty="0" err="1" smtClean="0"/>
              <a:t>สสจ.</a:t>
            </a:r>
            <a:r>
              <a:rPr lang="th-TH" dirty="0" smtClean="0"/>
              <a:t>เชียงราย </a:t>
            </a:r>
            <a:r>
              <a:rPr lang="en-US" dirty="0" smtClean="0"/>
              <a:t>Twin cities</a:t>
            </a:r>
            <a:r>
              <a:rPr lang="th-TH" dirty="0" smtClean="0"/>
              <a:t> (ไทย</a:t>
            </a:r>
            <a:r>
              <a:rPr lang="en-US" dirty="0" smtClean="0"/>
              <a:t>-</a:t>
            </a:r>
            <a:r>
              <a:rPr lang="th-TH" dirty="0" smtClean="0"/>
              <a:t>ลาว) </a:t>
            </a:r>
            <a:r>
              <a:rPr lang="en-US" dirty="0" smtClean="0"/>
              <a:t>: </a:t>
            </a:r>
            <a:r>
              <a:rPr lang="th-TH" dirty="0" smtClean="0"/>
              <a:t>เชียงราย</a:t>
            </a:r>
            <a:r>
              <a:rPr lang="en-US" dirty="0" smtClean="0"/>
              <a:t>-</a:t>
            </a:r>
            <a:r>
              <a:rPr lang="th-TH" dirty="0" smtClean="0"/>
              <a:t>บ่อแก้ว</a:t>
            </a:r>
          </a:p>
          <a:p>
            <a:r>
              <a:rPr lang="th-TH" dirty="0" err="1" smtClean="0"/>
              <a:t>สคร.</a:t>
            </a:r>
            <a:r>
              <a:rPr lang="en-US" dirty="0" smtClean="0"/>
              <a:t>6 </a:t>
            </a:r>
            <a:r>
              <a:rPr lang="en-US" dirty="0" smtClean="0"/>
              <a:t>Twin cities </a:t>
            </a:r>
            <a:r>
              <a:rPr lang="en-US" dirty="0" smtClean="0"/>
              <a:t>: </a:t>
            </a:r>
            <a:r>
              <a:rPr lang="th-TH" dirty="0" smtClean="0"/>
              <a:t>บ้านแหลม</a:t>
            </a:r>
            <a:r>
              <a:rPr lang="en-US" dirty="0" smtClean="0"/>
              <a:t>-</a:t>
            </a:r>
            <a:r>
              <a:rPr lang="th-TH" dirty="0" smtClean="0"/>
              <a:t>พระตะบอง, ผักกาด</a:t>
            </a:r>
            <a:r>
              <a:rPr lang="en-US" dirty="0" smtClean="0"/>
              <a:t>-</a:t>
            </a:r>
            <a:r>
              <a:rPr lang="th-TH" dirty="0" smtClean="0"/>
              <a:t>ไพลิน, คลองใหญ่</a:t>
            </a:r>
            <a:r>
              <a:rPr lang="en-US" dirty="0" smtClean="0"/>
              <a:t>-</a:t>
            </a:r>
            <a:r>
              <a:rPr lang="th-TH" dirty="0" smtClean="0"/>
              <a:t>เกาะกง, อรัญประเทศ</a:t>
            </a:r>
            <a:r>
              <a:rPr lang="en-US" dirty="0" smtClean="0"/>
              <a:t>-</a:t>
            </a:r>
            <a:r>
              <a:rPr lang="th-TH" dirty="0" err="1" smtClean="0"/>
              <a:t>บันเตียเมียนเจย</a:t>
            </a:r>
            <a:endParaRPr lang="th-TH" dirty="0" smtClean="0"/>
          </a:p>
          <a:p>
            <a:r>
              <a:rPr lang="th-TH" dirty="0" err="1" smtClean="0"/>
              <a:t>สคร.</a:t>
            </a:r>
            <a:r>
              <a:rPr lang="en-US" dirty="0" smtClean="0"/>
              <a:t>8 </a:t>
            </a:r>
            <a:r>
              <a:rPr lang="en-US" dirty="0" smtClean="0"/>
              <a:t>Twin cities </a:t>
            </a:r>
            <a:r>
              <a:rPr lang="en-US" dirty="0" smtClean="0"/>
              <a:t>: </a:t>
            </a:r>
            <a:r>
              <a:rPr lang="th-TH" dirty="0" smtClean="0"/>
              <a:t>หนองคาย</a:t>
            </a:r>
            <a:r>
              <a:rPr lang="en-US" dirty="0" smtClean="0"/>
              <a:t>-</a:t>
            </a:r>
            <a:r>
              <a:rPr lang="th-TH" dirty="0" smtClean="0"/>
              <a:t>เวียงจันทร์, นครพนม</a:t>
            </a:r>
            <a:r>
              <a:rPr lang="en-US" dirty="0" smtClean="0"/>
              <a:t>-</a:t>
            </a:r>
            <a:r>
              <a:rPr lang="th-TH" dirty="0" smtClean="0"/>
              <a:t>คำม่วน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545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แนวทางการดำเนินงานติดตามและประเมินการพัฒนาสมรรถนะช่องทางเข้าออกประเทศ</vt:lpstr>
      <vt:lpstr>การติดตามและประเมินการพัฒนาสมรรถนะช่องทางเข้าออกประเทศ</vt:lpstr>
      <vt:lpstr>การติดตามและประเมินการพัฒนาสมรรถนะช่องทางเข้าออกประเทศ</vt:lpstr>
      <vt:lpstr>ข้อเสนอแนะ</vt:lpstr>
      <vt:lpstr>แผนโครงการเสนอของบประมาณ ปี 2561</vt:lpstr>
      <vt:lpstr>กิจกรรมภายใต้ความร่วมมือระหว่างประเทศ</vt:lpstr>
    </vt:vector>
  </TitlesOfParts>
  <Company>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แนวทางการดำเนินงานติดตามและประเมินการพัฒนาสมรรถนะช่องทางเข้าออกประเทศ</dc:title>
  <dc:creator>l</dc:creator>
  <cp:lastModifiedBy>l</cp:lastModifiedBy>
  <cp:revision>21</cp:revision>
  <dcterms:created xsi:type="dcterms:W3CDTF">2016-11-09T09:05:05Z</dcterms:created>
  <dcterms:modified xsi:type="dcterms:W3CDTF">2016-11-09T10:38:02Z</dcterms:modified>
</cp:coreProperties>
</file>