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0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432" y="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095E7-991C-4FEE-8752-5499168C0F71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0EA924B-E08E-46B7-A4D4-85608E7202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095E7-991C-4FEE-8752-5499168C0F71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924B-E08E-46B7-A4D4-85608E720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0EA924B-E08E-46B7-A4D4-85608E7202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095E7-991C-4FEE-8752-5499168C0F71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095E7-991C-4FEE-8752-5499168C0F71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0EA924B-E08E-46B7-A4D4-85608E7202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095E7-991C-4FEE-8752-5499168C0F71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0EA924B-E08E-46B7-A4D4-85608E7202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45095E7-991C-4FEE-8752-5499168C0F71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924B-E08E-46B7-A4D4-85608E7202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095E7-991C-4FEE-8752-5499168C0F71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0EA924B-E08E-46B7-A4D4-85608E7202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095E7-991C-4FEE-8752-5499168C0F71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0EA924B-E08E-46B7-A4D4-85608E720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095E7-991C-4FEE-8752-5499168C0F71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EA924B-E08E-46B7-A4D4-85608E720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0EA924B-E08E-46B7-A4D4-85608E7202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095E7-991C-4FEE-8752-5499168C0F71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0EA924B-E08E-46B7-A4D4-85608E7202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45095E7-991C-4FEE-8752-5499168C0F71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45095E7-991C-4FEE-8752-5499168C0F71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0EA924B-E08E-46B7-A4D4-85608E7202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6600" dirty="0" smtClean="0"/>
              <a:t>กลุ่มที่ ๑</a:t>
            </a:r>
            <a:endParaRPr lang="en-US" sz="6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ภาพรวมการดำเนินงานในการพัฒนาสมรรถนะช่องทางเข้าออกประเทศ ปี ๒๕๕๙ และแนวทางฯ ปี ๒๕๖๐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078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สมาชิกกลุ่ม </a:t>
            </a:r>
            <a:r>
              <a:rPr lang="en-US" dirty="0"/>
              <a:t>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ประธาน  คุณนิด รักแจ้ง ผู้ประสานงานด่าน สคร.๑๒</a:t>
            </a:r>
          </a:p>
          <a:p>
            <a:r>
              <a:rPr lang="th-TH" dirty="0" smtClean="0"/>
              <a:t>รองประธาน นายแพทย์สถาพร</a:t>
            </a:r>
            <a:r>
              <a:rPr lang="en-US" dirty="0" smtClean="0"/>
              <a:t> </a:t>
            </a:r>
            <a:r>
              <a:rPr lang="th-TH" smtClean="0"/>
              <a:t>สินเจริญกิจ </a:t>
            </a:r>
            <a:endParaRPr lang="th-TH" dirty="0" smtClean="0"/>
          </a:p>
          <a:p>
            <a:r>
              <a:rPr lang="th-TH" dirty="0" smtClean="0"/>
              <a:t>เลขานุการ ศรเพชร มหามาตย์</a:t>
            </a:r>
          </a:p>
          <a:p>
            <a:r>
              <a:rPr lang="th-TH" dirty="0" smtClean="0"/>
              <a:t>ที่ปรึกษาประจำกลุ่ม</a:t>
            </a:r>
          </a:p>
          <a:p>
            <a:pPr lvl="1"/>
            <a:r>
              <a:rPr lang="th-TH" dirty="0" smtClean="0"/>
              <a:t>คุณศิริวลัยย์  มณีเดช</a:t>
            </a:r>
          </a:p>
          <a:p>
            <a:pPr lvl="1"/>
            <a:r>
              <a:rPr lang="th-TH" dirty="0" smtClean="0"/>
              <a:t>คุณปรีชาพล ปึ้งผลพูล</a:t>
            </a:r>
          </a:p>
        </p:txBody>
      </p:sp>
    </p:spTree>
    <p:extLst>
      <p:ext uri="{BB962C8B-B14F-4D97-AF65-F5344CB8AC3E}">
        <p14:creationId xmlns:p14="http://schemas.microsoft.com/office/powerpoint/2010/main" xmlns="" val="181622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33400"/>
            <a:ext cx="8229600" cy="1143000"/>
          </a:xfrm>
        </p:spPr>
        <p:txBody>
          <a:bodyPr>
            <a:noAutofit/>
          </a:bodyPr>
          <a:lstStyle/>
          <a:p>
            <a:r>
              <a:rPr lang="th-TH" sz="2800" b="1" dirty="0" smtClean="0"/>
              <a:t>การดำเนินงานในการพัฒนาสมรรถนะช่องทางเข้าออกประเทศ ปี ๒๕๕๙</a:t>
            </a:r>
            <a:endParaRPr lang="en-US" sz="2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8665426"/>
              </p:ext>
            </p:extLst>
          </p:nvPr>
        </p:nvGraphicFramePr>
        <p:xfrm>
          <a:off x="457197" y="609600"/>
          <a:ext cx="8229602" cy="5327904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4114801"/>
                <a:gridCol w="4114801"/>
              </a:tblGrid>
              <a:tr h="1331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ปัญหา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32556" marR="325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ข้อเสนอแนะ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32556" marR="32556" marT="0" marB="0"/>
                </a:tc>
              </a:tr>
              <a:tr h="43928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b="1" u="sng" dirty="0">
                          <a:effectLst/>
                        </a:rPr>
                        <a:t>ปัญหาเชิงโครงสร้าง และ</a:t>
                      </a:r>
                      <a:r>
                        <a:rPr lang="th-TH" sz="1400" b="1" u="sng" dirty="0" smtClean="0">
                          <a:effectLst/>
                        </a:rPr>
                        <a:t>บุคลากร</a:t>
                      </a:r>
                      <a:endParaRPr lang="en-US" sz="1050" b="1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</a:t>
                      </a:r>
                      <a:r>
                        <a:rPr lang="th-TH" sz="1400" b="0" dirty="0">
                          <a:effectLst/>
                        </a:rPr>
                        <a:t>) บุคลากรไม่เพียงพอ</a:t>
                      </a:r>
                      <a:endParaRPr lang="en-US" sz="1050" b="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</a:t>
                      </a:r>
                      <a:r>
                        <a:rPr lang="th-TH" sz="1400" b="0" dirty="0">
                          <a:effectLst/>
                        </a:rPr>
                        <a:t>) งบประมาณไม่เพียงพอ</a:t>
                      </a:r>
                      <a:endParaRPr lang="en-US" sz="1050" b="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3) </a:t>
                      </a:r>
                      <a:r>
                        <a:rPr lang="th-TH" sz="1400" b="0" dirty="0">
                          <a:effectLst/>
                        </a:rPr>
                        <a:t>ด้านโครงสร้าง ไม่มีสถานที่</a:t>
                      </a:r>
                      <a:r>
                        <a:rPr lang="th-TH" sz="1400" b="0" dirty="0" smtClean="0">
                          <a:effectLst/>
                        </a:rPr>
                        <a:t>ทำงาน</a:t>
                      </a:r>
                      <a:r>
                        <a:rPr lang="en-US" sz="1400" b="0" dirty="0" smtClean="0">
                          <a:effectLst/>
                        </a:rPr>
                        <a:t> </a:t>
                      </a:r>
                      <a:endParaRPr lang="en-US" sz="1050" b="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b="1" u="sng" dirty="0" smtClean="0">
                          <a:effectLst/>
                        </a:rPr>
                        <a:t>การ</a:t>
                      </a:r>
                      <a:r>
                        <a:rPr lang="th-TH" sz="1400" b="1" u="sng" dirty="0">
                          <a:effectLst/>
                        </a:rPr>
                        <a:t>ประเมินตนเองตามเกณฑ์</a:t>
                      </a:r>
                      <a:endParaRPr lang="en-US" sz="1050" b="1" dirty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effectLst/>
                        </a:rPr>
                        <a:t>1</a:t>
                      </a:r>
                      <a:r>
                        <a:rPr lang="th-TH" sz="1400" b="0" dirty="0">
                          <a:effectLst/>
                        </a:rPr>
                        <a:t>. </a:t>
                      </a:r>
                      <a:r>
                        <a:rPr lang="th-TH" sz="1400" b="0" dirty="0" smtClean="0">
                          <a:effectLst/>
                        </a:rPr>
                        <a:t>การประเมินไม่ครอบคลุมทุกช่องทาง</a:t>
                      </a:r>
                      <a:endParaRPr lang="en-US" sz="1050" b="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</a:rPr>
                        <a:t>2.</a:t>
                      </a:r>
                      <a:r>
                        <a:rPr lang="en-US" sz="1400" b="0" baseline="0" dirty="0" smtClean="0">
                          <a:effectLst/>
                        </a:rPr>
                        <a:t> </a:t>
                      </a:r>
                      <a:r>
                        <a:rPr lang="th-TH" sz="1400" b="0" dirty="0" smtClean="0">
                          <a:effectLst/>
                        </a:rPr>
                        <a:t>มี</a:t>
                      </a:r>
                      <a:r>
                        <a:rPr lang="th-TH" sz="1400" b="0" dirty="0">
                          <a:effectLst/>
                        </a:rPr>
                        <a:t>การประชุมอยู่แต่ไม่สอดคล้องกัน กำหนดการประเมินไม่ตรงกัน </a:t>
                      </a:r>
                      <a:endParaRPr lang="en-US" sz="1050" b="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3</a:t>
                      </a:r>
                      <a:r>
                        <a:rPr lang="en-US" sz="1400" b="0" dirty="0" smtClean="0">
                          <a:effectLst/>
                        </a:rPr>
                        <a:t>. </a:t>
                      </a:r>
                      <a:r>
                        <a:rPr lang="th-TH" sz="1400" b="0" dirty="0">
                          <a:effectLst/>
                        </a:rPr>
                        <a:t>บทบาทงานไม่ชัดเจน</a:t>
                      </a:r>
                      <a:endParaRPr lang="en-US" sz="1050" b="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4</a:t>
                      </a:r>
                      <a:r>
                        <a:rPr lang="en-US" sz="1400" b="0" dirty="0" smtClean="0">
                          <a:effectLst/>
                        </a:rPr>
                        <a:t>.</a:t>
                      </a:r>
                      <a:r>
                        <a:rPr lang="th-TH" sz="1400" b="0" dirty="0" smtClean="0">
                          <a:effectLst/>
                        </a:rPr>
                        <a:t> สสจ.</a:t>
                      </a:r>
                      <a:r>
                        <a:rPr lang="th-TH" sz="1400" b="0" dirty="0">
                          <a:effectLst/>
                        </a:rPr>
                        <a:t>ไม่รู้จัก </a:t>
                      </a:r>
                      <a:r>
                        <a:rPr lang="en-US" sz="1400" b="0" dirty="0" smtClean="0">
                          <a:effectLst/>
                        </a:rPr>
                        <a:t>CCAT</a:t>
                      </a:r>
                      <a:endParaRPr lang="en-US" sz="1050" b="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5</a:t>
                      </a:r>
                      <a:r>
                        <a:rPr lang="en-US" sz="1400" b="0" dirty="0" smtClean="0">
                          <a:effectLst/>
                        </a:rPr>
                        <a:t>. </a:t>
                      </a:r>
                      <a:r>
                        <a:rPr lang="th-TH" sz="1400" b="0" dirty="0">
                          <a:effectLst/>
                        </a:rPr>
                        <a:t>บุคลากรที่มารับงานเปลี่ยนคนทำงาน  มารับงานใหม่  ควรเป็นคนคนเดียวกันในการอบรมและดำเนินงานต่อ คือขาดความต่อเนื่อง และการติดตาม โครงสร้างคณะกรรมการ  ปัญหาสุขาภิบาลเรื่อง</a:t>
                      </a:r>
                      <a:r>
                        <a:rPr lang="th-TH" sz="1400" b="0" dirty="0" smtClean="0">
                          <a:effectLst/>
                        </a:rPr>
                        <a:t>น้ำไม่</a:t>
                      </a:r>
                      <a:r>
                        <a:rPr lang="th-TH" sz="1400" b="0" dirty="0">
                          <a:effectLst/>
                        </a:rPr>
                        <a:t>ผ่านมาตรฐาน  การปฏิบัติตามบทบาทหน้าที่  ปัญหาการประชุมช่องทาง ของเจ้าของช่องทาง การทำตามบทบาท เวลามีปัญหาไม่สามารถ พลักดันในการแก้ไขปัญหาได้  ให้ส่วนกลางดำเนินการพลักดันตามคำสั่งใน </a:t>
                      </a:r>
                      <a:r>
                        <a:rPr lang="en-US" sz="1400" b="0" dirty="0" smtClean="0">
                          <a:effectLst/>
                        </a:rPr>
                        <a:t>CCAT</a:t>
                      </a:r>
                      <a:endParaRPr lang="en-US" sz="1050" b="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6</a:t>
                      </a:r>
                      <a:r>
                        <a:rPr lang="en-US" sz="1400" b="0" dirty="0" smtClean="0">
                          <a:effectLst/>
                        </a:rPr>
                        <a:t>. </a:t>
                      </a:r>
                      <a:r>
                        <a:rPr lang="en-US" sz="1400" b="0" dirty="0">
                          <a:effectLst/>
                        </a:rPr>
                        <a:t>IHR</a:t>
                      </a:r>
                      <a:r>
                        <a:rPr lang="th-TH" sz="1400" b="0" dirty="0">
                          <a:effectLst/>
                        </a:rPr>
                        <a:t> การถ่ายทอด สู่การปฏิบัติ ปัญหาต่างหน่วยงาน  ให้แต่ละด่านสรุปปัญหาแล้วมำเสนอพลักดันต่อไป เช่นท่าเรือ ใครเป็นประธาน เรื่องของรัฐและเอกชน คณะกรรมตาม พรบ.โรคติดต่อฯ ต้องของรัฐ  ถ้าคณะกรรมการช่องทางให้</a:t>
                      </a:r>
                      <a:r>
                        <a:rPr lang="th-TH" sz="1400" b="0" dirty="0" smtClean="0">
                          <a:effectLst/>
                        </a:rPr>
                        <a:t>เอกชนป็นประธาน</a:t>
                      </a:r>
                      <a:r>
                        <a:rPr lang="th-TH" sz="1400" b="0" dirty="0">
                          <a:effectLst/>
                        </a:rPr>
                        <a:t>ได้ </a:t>
                      </a:r>
                      <a:endParaRPr lang="en-US" sz="1050" b="0" dirty="0">
                        <a:effectLst/>
                      </a:endParaRPr>
                    </a:p>
                  </a:txBody>
                  <a:tcPr marL="32556" marR="325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 </a:t>
                      </a:r>
                      <a:r>
                        <a:rPr lang="th-TH" sz="1400" dirty="0">
                          <a:effectLst/>
                        </a:rPr>
                        <a:t>สคร.สสจ.ร่วมพลักดันคณะกรรมการช่องทาง ตามคู่มือ ให้ทราบคู่มือการประเมิน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 </a:t>
                      </a:r>
                      <a:r>
                        <a:rPr lang="th-TH" sz="1400" dirty="0" smtClean="0">
                          <a:effectLst/>
                        </a:rPr>
                        <a:t>ควรให้ หัวหน้ากลุ่มงานทราบ</a:t>
                      </a:r>
                      <a:r>
                        <a:rPr lang="th-TH" sz="1400" dirty="0">
                          <a:effectLst/>
                        </a:rPr>
                        <a:t>นโยบายและข้อมูล การพัฒนาช่องทาง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3. </a:t>
                      </a:r>
                      <a:r>
                        <a:rPr lang="th-TH" sz="1400" dirty="0" smtClean="0">
                          <a:effectLst/>
                        </a:rPr>
                        <a:t>ควรให้ฝ่าย</a:t>
                      </a:r>
                      <a:r>
                        <a:rPr lang="th-TH" sz="1400" dirty="0">
                          <a:effectLst/>
                        </a:rPr>
                        <a:t>ควบคุมโรค </a:t>
                      </a:r>
                      <a:r>
                        <a:rPr lang="th-TH" sz="1400" dirty="0" smtClean="0">
                          <a:effectLst/>
                        </a:rPr>
                        <a:t>สสจ.</a:t>
                      </a:r>
                      <a:r>
                        <a:rPr lang="th-TH" sz="1400" baseline="0" dirty="0" smtClean="0">
                          <a:effectLst/>
                        </a:rPr>
                        <a:t> </a:t>
                      </a:r>
                      <a:r>
                        <a:rPr lang="th-TH" sz="1400" dirty="0" smtClean="0">
                          <a:effectLst/>
                        </a:rPr>
                        <a:t>มาร่วม</a:t>
                      </a:r>
                      <a:r>
                        <a:rPr lang="th-TH" sz="1400" dirty="0">
                          <a:effectLst/>
                        </a:rPr>
                        <a:t>ประเมิน วางแผนการประเมินร่วมกัน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4. </a:t>
                      </a:r>
                      <a:r>
                        <a:rPr lang="th-TH" sz="1400" dirty="0">
                          <a:effectLst/>
                        </a:rPr>
                        <a:t>การทำงานเป็นทีมทำให้เกิดการยอมรับ การสื่อสารทำความเข้าใจในแนวทางเดียวกัน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5.</a:t>
                      </a:r>
                      <a:r>
                        <a:rPr lang="th-TH" sz="1400" baseline="0" dirty="0" smtClean="0">
                          <a:effectLst/>
                        </a:rPr>
                        <a:t> </a:t>
                      </a:r>
                      <a:r>
                        <a:rPr lang="th-TH" sz="1400" dirty="0" smtClean="0">
                          <a:effectLst/>
                        </a:rPr>
                        <a:t>อยาก</a:t>
                      </a:r>
                      <a:r>
                        <a:rPr lang="th-TH" sz="1400" dirty="0">
                          <a:effectLst/>
                        </a:rPr>
                        <a:t>ให้</a:t>
                      </a:r>
                      <a:r>
                        <a:rPr lang="th-TH" sz="1400" dirty="0" smtClean="0">
                          <a:effectLst/>
                        </a:rPr>
                        <a:t>มีระบบพี่</a:t>
                      </a:r>
                      <a:r>
                        <a:rPr lang="th-TH" sz="1400" dirty="0">
                          <a:effectLst/>
                        </a:rPr>
                        <a:t>เลี้ยงที่เข้มแข็ง ควบคุมกำกับ</a:t>
                      </a:r>
                      <a:r>
                        <a:rPr lang="th-TH" sz="1400" dirty="0" smtClean="0">
                          <a:effectLst/>
                        </a:rPr>
                        <a:t>งาน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6</a:t>
                      </a:r>
                      <a:r>
                        <a:rPr lang="en-US" sz="1400" dirty="0" smtClean="0">
                          <a:effectLst/>
                        </a:rPr>
                        <a:t>.</a:t>
                      </a:r>
                      <a:r>
                        <a:rPr lang="th-TH" sz="1400" dirty="0">
                          <a:effectLst/>
                        </a:rPr>
                        <a:t>ให้ส่วนกลางทบทวนเกณฑ์และช่วยตีความคู่มือหรือแนวทางตาม</a:t>
                      </a:r>
                      <a:r>
                        <a:rPr lang="th-TH" sz="1400" dirty="0" smtClean="0">
                          <a:effectLst/>
                        </a:rPr>
                        <a:t>กระบวนการ </a:t>
                      </a:r>
                      <a:r>
                        <a:rPr lang="th-TH" sz="1400" dirty="0">
                          <a:effectLst/>
                        </a:rPr>
                        <a:t>ความแตกต่างของโครงสร้าง และความเข้าใจสนใจ ตามเกณฑ์ หรือความรู้แตกต่างกันของงาน</a:t>
                      </a:r>
                      <a:r>
                        <a:rPr lang="th-TH" sz="1400" dirty="0" smtClean="0">
                          <a:effectLst/>
                        </a:rPr>
                        <a:t>ช่องทาง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7</a:t>
                      </a:r>
                      <a:r>
                        <a:rPr lang="th-TH" sz="1400" dirty="0" smtClean="0">
                          <a:effectLst/>
                        </a:rPr>
                        <a:t>. ช่องทางในสังกัด</a:t>
                      </a:r>
                      <a:r>
                        <a:rPr lang="th-TH" sz="1400" baseline="0" dirty="0" smtClean="0">
                          <a:effectLst/>
                        </a:rPr>
                        <a:t> สสจ. ควร</a:t>
                      </a:r>
                      <a:r>
                        <a:rPr lang="th-TH" sz="1400" dirty="0" smtClean="0">
                          <a:effectLst/>
                        </a:rPr>
                        <a:t>อาศัย</a:t>
                      </a:r>
                      <a:r>
                        <a:rPr lang="th-TH" sz="1400" dirty="0">
                          <a:effectLst/>
                        </a:rPr>
                        <a:t>ภาคีเครือข่าย เช่น รพ.สต. สสอ.คัดเลือกบุคลากรแต่ละด้านที่เหมาะสมทำงานร่วมกัน  มีโอทีให้ ตามเกณฑ์กระทรวงการคลัง  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8</a:t>
                      </a:r>
                      <a:r>
                        <a:rPr lang="th-TH" sz="1400" dirty="0" smtClean="0">
                          <a:effectLst/>
                        </a:rPr>
                        <a:t>.</a:t>
                      </a:r>
                      <a:r>
                        <a:rPr lang="th-TH" sz="1050" baseline="0" dirty="0">
                          <a:effectLst/>
                        </a:rPr>
                        <a:t> </a:t>
                      </a:r>
                      <a:r>
                        <a:rPr lang="th-TH" sz="1400" dirty="0" smtClean="0">
                          <a:effectLst/>
                        </a:rPr>
                        <a:t>การ</a:t>
                      </a:r>
                      <a:r>
                        <a:rPr lang="th-TH" sz="1400" dirty="0">
                          <a:effectLst/>
                        </a:rPr>
                        <a:t>ทำ</a:t>
                      </a:r>
                      <a:r>
                        <a:rPr lang="th-TH" sz="1400" dirty="0" smtClean="0">
                          <a:effectLst/>
                        </a:rPr>
                        <a:t>แผนช่องทาง </a:t>
                      </a:r>
                      <a:r>
                        <a:rPr lang="th-TH" sz="1400" dirty="0">
                          <a:effectLst/>
                        </a:rPr>
                        <a:t>ให้แจ้งผู้มีอำนาจในคณะกรรมการช่องทาง ประสานหน่วยงาน</a:t>
                      </a:r>
                      <a:r>
                        <a:rPr lang="th-TH" sz="1400" dirty="0" smtClean="0">
                          <a:effectLst/>
                        </a:rPr>
                        <a:t>เกี่ยวข้องรับทราบ และเข้าร่วมอย่างต่อเนื่อง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Calibri"/>
                          <a:ea typeface="Times New Roman"/>
                          <a:cs typeface="Cordia New"/>
                        </a:rPr>
                        <a:t>9.</a:t>
                      </a:r>
                      <a:r>
                        <a:rPr lang="en-US" sz="2000" baseline="0" dirty="0" smtClean="0">
                          <a:effectLst/>
                          <a:latin typeface="Calibri"/>
                          <a:ea typeface="Times New Roman"/>
                          <a:cs typeface="Cordia New"/>
                        </a:rPr>
                        <a:t> </a:t>
                      </a:r>
                      <a:r>
                        <a:rPr lang="th-TH" sz="1400" dirty="0" smtClean="0">
                          <a:effectLst/>
                        </a:rPr>
                        <a:t>กรมควบคุมโรค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th-TH" sz="1400" dirty="0" smtClean="0">
                          <a:effectLst/>
                        </a:rPr>
                        <a:t>ทำหนังสือถึงผู้ว่าราชการจังหวัด และคณะกรรมการช่องทางฯ รับทราบแนวทางปฏิบัติ</a:t>
                      </a:r>
                      <a:r>
                        <a:rPr lang="th-TH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smtClean="0">
                          <a:effectLst/>
                        </a:rPr>
                        <a:t>Time line</a:t>
                      </a:r>
                      <a:endParaRPr lang="en-US" sz="1050" dirty="0" smtClean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32556" marR="3255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8628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Autofit/>
          </a:bodyPr>
          <a:lstStyle/>
          <a:p>
            <a:r>
              <a:rPr lang="th-TH" sz="4000" dirty="0" smtClean="0"/>
              <a:t>แผนการพัฒนาช่องทาง ปี </a:t>
            </a:r>
            <a:r>
              <a:rPr lang="en-US" sz="4000" dirty="0" smtClean="0"/>
              <a:t>2560 - 61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(ต่อ)</a:t>
            </a:r>
            <a:endParaRPr lang="th-TH" sz="4000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22743589"/>
              </p:ext>
            </p:extLst>
          </p:nvPr>
        </p:nvGraphicFramePr>
        <p:xfrm>
          <a:off x="457200" y="1700808"/>
          <a:ext cx="8229600" cy="3182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ปัญหา</a:t>
                      </a:r>
                      <a:endParaRPr lang="en-US" sz="3200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ข้อเสนอแนะ</a:t>
                      </a:r>
                      <a:endParaRPr lang="en-US" sz="3200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3200" u="sng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การประเมินตนเอง</a:t>
                      </a:r>
                      <a:r>
                        <a:rPr lang="th-TH" sz="3200" u="none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(ต่อ)</a:t>
                      </a:r>
                      <a:endParaRPr lang="th-TH" sz="3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3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320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ด่านทำหนังสือถึงช่องทาง ช่องทางไม่เห็นถึงความสำคัญของการ</a:t>
                      </a:r>
                      <a:r>
                        <a:rPr lang="th-TH" sz="320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ทำ</a:t>
                      </a:r>
                      <a:r>
                        <a:rPr lang="th-TH" sz="320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หนังสือชี้แจง แจ้งประชุม แจ้งการติดตามการประเมิน</a:t>
                      </a:r>
                      <a:endParaRPr lang="en-US" sz="3200" kern="1200" dirty="0" smtClean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ให้กรมทำหนังสือถึงผู้ว่า รับทราบคณะกรรมการช่องทาง</a:t>
                      </a:r>
                      <a:endParaRPr lang="en-US" sz="3200" kern="1200" dirty="0" smtClean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6303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Autofit/>
          </a:bodyPr>
          <a:lstStyle/>
          <a:p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การประเมินสมรรถนะของ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ช่องทางของ</a:t>
            </a:r>
            <a:br>
              <a:rPr lang="th-TH" sz="40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สำนักงานป้องกันควบคุมโรค (ต่อ)</a:t>
            </a:r>
            <a:endParaRPr lang="th-TH" sz="4000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0832502"/>
              </p:ext>
            </p:extLst>
          </p:nvPr>
        </p:nvGraphicFramePr>
        <p:xfrm>
          <a:off x="457200" y="1791808"/>
          <a:ext cx="8229600" cy="2694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ปัญหา</a:t>
                      </a:r>
                      <a:endParaRPr lang="en-US" sz="3200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ข้อเสนอแนะ</a:t>
                      </a:r>
                      <a:endParaRPr lang="en-US" sz="3200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3200" u="sng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แผนการพัฒนา</a:t>
                      </a:r>
                      <a:endParaRPr lang="en-US" sz="3200" u="sng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3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1. </a:t>
                      </a:r>
                      <a:r>
                        <a:rPr lang="th-TH" sz="320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มีปัญหาด้านบุคลากร บางด่านมีแต่ลูกจ้าง ไม่มี เจ้าหน้าที่สาธารณสุข</a:t>
                      </a:r>
                      <a:r>
                        <a:rPr lang="th-TH" sz="3200" kern="1200" baseline="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ไม่มีข้าราชการ</a:t>
                      </a:r>
                      <a:endParaRPr lang="en-US" sz="3200" kern="1200" dirty="0" smtClean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ได้มีการเสนอตัวอย่าง </a:t>
                      </a:r>
                      <a:r>
                        <a:rPr lang="th-TH" sz="320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ด่านฯ มุกดาหาร ได้งบ</a:t>
                      </a:r>
                      <a:r>
                        <a:rPr lang="th-TH" sz="320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จากเขตเศรษฐกิจพิเศษ</a:t>
                      </a:r>
                      <a:r>
                        <a:rPr lang="th-TH" sz="3200" kern="1200" baseline="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th-TH" sz="320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ในการ</a:t>
                      </a:r>
                      <a:r>
                        <a:rPr lang="th-TH" sz="3200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พัฒนาช่องทาง</a:t>
                      </a:r>
                      <a:endParaRPr lang="en-US" sz="3200" kern="1200" dirty="0" smtClean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6575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7200" dirty="0" smtClean="0"/>
              <a:t>ขอขอบคุณ ทุกข้อเสนอแนะ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xmlns="" val="82046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>
                <a:effectLst/>
              </a:rPr>
              <a:t>แผนการพัฒนาช่องทาง ปี </a:t>
            </a:r>
            <a:r>
              <a:rPr lang="en-US" dirty="0" smtClean="0">
                <a:effectLst/>
              </a:rPr>
              <a:t>2560 - 61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349565405"/>
              </p:ext>
            </p:extLst>
          </p:nvPr>
        </p:nvGraphicFramePr>
        <p:xfrm>
          <a:off x="685800" y="1600201"/>
          <a:ext cx="7848599" cy="3313339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7848599"/>
              </a:tblGrid>
              <a:tr h="11824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</a:t>
                      </a:r>
                      <a:r>
                        <a:rPr lang="en-US" sz="2000" dirty="0">
                          <a:effectLst/>
                        </a:rPr>
                        <a:t>. </a:t>
                      </a:r>
                      <a:r>
                        <a:rPr lang="th-TH" sz="2000" dirty="0">
                          <a:effectLst/>
                        </a:rPr>
                        <a:t>มีแผนการอบรมรายปี  มีการประชุมคณะกรรมการช่องทาง ด่านละ สี่หมื่นบาท ปีละสองครั้ง ตามขนาดของด่าน  ใช้งบสคร.กรณีเศรษฐกิจพิเศษ  แนวทางพลักดันการประชุม จาก สคร. และงบ สสจ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2. </a:t>
                      </a:r>
                      <a:r>
                        <a:rPr lang="th-TH" sz="2000" dirty="0" smtClean="0">
                          <a:effectLst/>
                        </a:rPr>
                        <a:t>คุณลักษณะของผู้มาปฏิบัติงานที่ด่าน (ปัญหา</a:t>
                      </a:r>
                      <a:r>
                        <a:rPr lang="th-TH" sz="2000" dirty="0">
                          <a:effectLst/>
                        </a:rPr>
                        <a:t>บุคลากร มีแต่ลูกจ้าง  ไม่มี จนท.สา</a:t>
                      </a:r>
                      <a:r>
                        <a:rPr lang="th-TH" sz="2000" dirty="0" smtClean="0">
                          <a:effectLst/>
                        </a:rPr>
                        <a:t>สุข) 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3. </a:t>
                      </a:r>
                      <a:r>
                        <a:rPr lang="th-TH" sz="2000" dirty="0">
                          <a:effectLst/>
                        </a:rPr>
                        <a:t>การอบรม ปี </a:t>
                      </a:r>
                      <a:r>
                        <a:rPr lang="en-US" sz="2000" dirty="0">
                          <a:effectLst/>
                        </a:rPr>
                        <a:t>60-61</a:t>
                      </a:r>
                      <a:r>
                        <a:rPr lang="th-TH" sz="2000" dirty="0">
                          <a:effectLst/>
                        </a:rPr>
                        <a:t> สคร.บางแห่งมีการ อบรม การช่วยเหลือผู้ป่วย </a:t>
                      </a:r>
                      <a:r>
                        <a:rPr lang="th-TH" sz="2000" dirty="0" smtClean="0">
                          <a:effectLst/>
                        </a:rPr>
                        <a:t>ให้กับบุคลากร  </a:t>
                      </a:r>
                      <a:r>
                        <a:rPr lang="th-TH" sz="2000" dirty="0">
                          <a:effectLst/>
                        </a:rPr>
                        <a:t>การจัดสรรงบ มีส่วนกลางจัดอบรมให้ทุกด่าน 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1494" marR="61494" marT="0" marB="0"/>
                </a:tc>
              </a:tr>
              <a:tr h="15607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</a:t>
                      </a:r>
                      <a:r>
                        <a:rPr lang="th-TH" sz="2000" dirty="0" smtClean="0">
                          <a:effectLst/>
                        </a:rPr>
                        <a:t>. </a:t>
                      </a:r>
                      <a:r>
                        <a:rPr lang="th-TH" sz="2000" dirty="0">
                          <a:effectLst/>
                        </a:rPr>
                        <a:t>การดำเนินงาน  วิชาการ มี </a:t>
                      </a:r>
                      <a:r>
                        <a:rPr lang="en-US" sz="2000" dirty="0">
                          <a:effectLst/>
                        </a:rPr>
                        <a:t>flowchart </a:t>
                      </a:r>
                      <a:r>
                        <a:rPr lang="th-TH" sz="2000" dirty="0">
                          <a:effectLst/>
                        </a:rPr>
                        <a:t>กระบวนการขั้นตอน แนวทาง การทำงาน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5</a:t>
                      </a:r>
                      <a:r>
                        <a:rPr lang="th-TH" sz="2000" dirty="0" smtClean="0">
                          <a:effectLst/>
                        </a:rPr>
                        <a:t>. การเขียนโครงการ ให้เป็นแนวทางเดียวกัน </a:t>
                      </a:r>
                      <a:endParaRPr lang="en-US" sz="20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6.</a:t>
                      </a:r>
                      <a:r>
                        <a:rPr lang="en-US" sz="2000" baseline="0" dirty="0" smtClean="0">
                          <a:effectLst/>
                        </a:rPr>
                        <a:t> </a:t>
                      </a:r>
                      <a:r>
                        <a:rPr lang="th-TH" sz="2000" baseline="0" dirty="0" smtClean="0">
                          <a:effectLst/>
                        </a:rPr>
                        <a:t>การพัฒนาระบบเฝ้าระวังในช่องทาง</a:t>
                      </a:r>
                      <a:r>
                        <a:rPr lang="th-TH" sz="2000" dirty="0" smtClean="0">
                          <a:effectLst/>
                        </a:rPr>
                        <a:t>(</a:t>
                      </a:r>
                      <a:r>
                        <a:rPr lang="th-TH" sz="2000" dirty="0">
                          <a:effectLst/>
                        </a:rPr>
                        <a:t>การรวบรวมข้อมูลย้อนหลัง </a:t>
                      </a:r>
                      <a:r>
                        <a:rPr lang="en-US" sz="2000" dirty="0">
                          <a:effectLst/>
                        </a:rPr>
                        <a:t>5</a:t>
                      </a:r>
                      <a:r>
                        <a:rPr lang="th-TH" sz="2000" dirty="0">
                          <a:effectLst/>
                        </a:rPr>
                        <a:t>ปี เพื่อมา</a:t>
                      </a:r>
                      <a:r>
                        <a:rPr lang="th-TH" sz="2000" dirty="0" smtClean="0">
                          <a:effectLst/>
                        </a:rPr>
                        <a:t>ประมวลผล)  </a:t>
                      </a:r>
                      <a:endParaRPr lang="en-US" sz="20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7</a:t>
                      </a:r>
                      <a:r>
                        <a:rPr lang="en-US" sz="2000" smtClean="0">
                          <a:effectLst/>
                        </a:rPr>
                        <a:t>. </a:t>
                      </a:r>
                      <a:r>
                        <a:rPr lang="th-TH" sz="2000" dirty="0" smtClean="0">
                          <a:effectLst/>
                        </a:rPr>
                        <a:t>กรณีไปดูงานต่างประเทศ ช่องทางต้นแบบ  ให้เสนอ</a:t>
                      </a:r>
                      <a:r>
                        <a:rPr lang="th-TH" sz="2000" dirty="0">
                          <a:effectLst/>
                        </a:rPr>
                        <a:t>งบของ สคร.  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1494" marR="6149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5094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49</TotalTime>
  <Words>508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ภาพรวมการดำเนินงานในการพัฒนาสมรรถนะช่องทางเข้าออกประเทศ ปี ๒๕๕๙ และแนวทางฯ ปี ๒๕๖๐</vt:lpstr>
      <vt:lpstr>สมาชิกกลุ่ม 1</vt:lpstr>
      <vt:lpstr>การดำเนินงานในการพัฒนาสมรรถนะช่องทางเข้าออกประเทศ ปี ๒๕๕๙</vt:lpstr>
      <vt:lpstr>แผนการพัฒนาช่องทาง ปี 2560 - 61 (ต่อ)</vt:lpstr>
      <vt:lpstr>การประเมินสมรรถนะของช่องทางของ สำนักงานป้องกันควบคุมโรค (ต่อ)</vt:lpstr>
      <vt:lpstr>Slide 6</vt:lpstr>
      <vt:lpstr>แผนการพัฒนาช่องทาง ปี 2560 - 61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ภาพรวมการดำเนินงานในการพัฒนาสมรรถนะช่องทางเข้าออกประเทศ ปี ๒๕๕๙ และแนวทางฯ ปี ๒๕๖๐</dc:title>
  <dc:creator>LENOVO</dc:creator>
  <cp:lastModifiedBy>l</cp:lastModifiedBy>
  <cp:revision>15</cp:revision>
  <dcterms:created xsi:type="dcterms:W3CDTF">2016-11-09T21:37:51Z</dcterms:created>
  <dcterms:modified xsi:type="dcterms:W3CDTF">2016-11-10T02:43:42Z</dcterms:modified>
</cp:coreProperties>
</file>